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77" r:id="rId5"/>
  </p:sldMasterIdLst>
  <p:notesMasterIdLst>
    <p:notesMasterId r:id="rId17"/>
  </p:notesMasterIdLst>
  <p:sldIdLst>
    <p:sldId id="256" r:id="rId6"/>
    <p:sldId id="299" r:id="rId7"/>
    <p:sldId id="260" r:id="rId8"/>
    <p:sldId id="2147483644" r:id="rId9"/>
    <p:sldId id="2147483645" r:id="rId10"/>
    <p:sldId id="258" r:id="rId11"/>
    <p:sldId id="326" r:id="rId12"/>
    <p:sldId id="327" r:id="rId13"/>
    <p:sldId id="2147483646" r:id="rId14"/>
    <p:sldId id="257" r:id="rId15"/>
    <p:sldId id="323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700"/>
    <a:srgbClr val="EE7003"/>
    <a:srgbClr val="F2923F"/>
    <a:srgbClr val="FCE2CD"/>
    <a:srgbClr val="009EE3"/>
    <a:srgbClr val="EAF6FE"/>
    <a:srgbClr val="FBEDDF"/>
    <a:srgbClr val="BDD0E9"/>
    <a:srgbClr val="F4F2A2"/>
    <a:srgbClr val="FF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5890"/>
  </p:normalViewPr>
  <p:slideViewPr>
    <p:cSldViewPr snapToGrid="0">
      <p:cViewPr varScale="1">
        <p:scale>
          <a:sx n="93" d="100"/>
          <a:sy n="93" d="100"/>
        </p:scale>
        <p:origin x="163" y="77"/>
      </p:cViewPr>
      <p:guideLst>
        <p:guide orient="horz" pos="3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58"/>
    </p:cViewPr>
  </p:sorterViewPr>
  <p:notesViewPr>
    <p:cSldViewPr snapToGrid="0" showGuides="1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5744F-FEC0-264D-952D-D3644492FCE0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B7F96-17B1-0E45-9555-C5219FF15C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3036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6.sv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11.jp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7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29E2BFC5-EF38-5525-35B9-26C23518BBE9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75553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04" imgH="405" progId="TCLayout.ActiveDocument.1">
                  <p:embed/>
                </p:oleObj>
              </mc:Choice>
              <mc:Fallback>
                <p:oleObj name="think-cell Folie" r:id="rId3" imgW="404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9E2BFC5-EF38-5525-35B9-26C23518BB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8DA3E0D5-0F8A-AD4B-8271-B9BB71C71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4309" y="2814818"/>
            <a:ext cx="10097154" cy="1060543"/>
          </a:xfrm>
        </p:spPr>
        <p:txBody>
          <a:bodyPr vert="horz" rIns="91440" anchor="b"/>
          <a:lstStyle>
            <a:lvl1pPr algn="r">
              <a:defRPr sz="6000">
                <a:latin typeface="Bahnschrift" panose="020B0502040204020203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3E8BB2-05C8-2A7E-1637-1F82BFC54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8588" y="4646282"/>
            <a:ext cx="9144000" cy="1477353"/>
          </a:xfrm>
        </p:spPr>
        <p:txBody>
          <a:bodyPr/>
          <a:lstStyle>
            <a:lvl1pPr marL="0" indent="0" algn="r">
              <a:buNone/>
              <a:defRPr sz="2400">
                <a:latin typeface="Bahnschrift Semi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A65E6D0-7123-352C-69DA-64D7F34A04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85872" y="4153707"/>
            <a:ext cx="11417160" cy="101787"/>
          </a:xfrm>
          <a:prstGeom prst="rect">
            <a:avLst/>
          </a:prstGeom>
        </p:spPr>
      </p:pic>
      <p:pic>
        <p:nvPicPr>
          <p:cNvPr id="6" name="Picture 2" descr="X:\21_AutomationML_eV\06_Allgemeine Verwaltung\04_Vorlagen\Design_Guide_mitKUKA_editiertVonNIS\Multimedia\fontpage_rgb_KUKA2_16'9.jpg">
            <a:extLst>
              <a:ext uri="{FF2B5EF4-FFF2-40B4-BE49-F238E27FC236}">
                <a16:creationId xmlns:a16="http://schemas.microsoft.com/office/drawing/2014/main" id="{997A14B2-E4DA-C4AE-7995-57E3CDF5E2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/>
          <a:srcRect b="74947"/>
          <a:stretch/>
        </p:blipFill>
        <p:spPr bwMode="auto">
          <a:xfrm>
            <a:off x="0" y="0"/>
            <a:ext cx="12193200" cy="175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0504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B9C9292-7E92-4D2C-4F4C-2B02EFB04DE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02014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04" imgH="405" progId="TCLayout.ActiveDocument.1">
                  <p:embed/>
                </p:oleObj>
              </mc:Choice>
              <mc:Fallback>
                <p:oleObj name="think-cell Folie" r:id="rId3" imgW="404" imgH="40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B9C9292-7E92-4D2C-4F4C-2B02EFB04D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70F2AA-40CC-1483-1719-CF7A29DE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91E23F-72DF-EC36-4831-AB243A2D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65125"/>
            <a:ext cx="10550525" cy="1053537"/>
          </a:xfrm>
        </p:spPr>
        <p:txBody>
          <a:bodyPr vert="horz" rIns="91440"/>
          <a:lstStyle>
            <a:lvl1pPr>
              <a:defRPr>
                <a:latin typeface="Bahnschrift SemiLight" panose="020B0502040204020203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1BAC81A-FBCE-FDD4-A9FD-5336F5632C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302" y="1808162"/>
            <a:ext cx="10538911" cy="425735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SzPct val="100000"/>
              <a:defRPr sz="2400">
                <a:latin typeface="Bahnschrift SemiLight" panose="020B0502040204020203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1CA6665B-9338-BE4A-A69F-7394AA25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3302" y="6412848"/>
            <a:ext cx="942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1E47ABD-462B-46D8-9A58-FF0EF795710F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92E7B090-968C-0D45-8CCE-BBE3F8AD3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1337" y="6418546"/>
            <a:ext cx="4483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/>
              <a:t>AutomationML e.V. | office@automationml.org</a:t>
            </a:r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8586BA-85AA-4500-9F40-1048E25246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22067" y="1261647"/>
            <a:ext cx="11460097" cy="10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9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il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DE84344D-F95D-7E5D-E7B6-138AFDE4C7A1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71036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04" imgH="405" progId="TCLayout.ActiveDocument.1">
                  <p:embed/>
                </p:oleObj>
              </mc:Choice>
              <mc:Fallback>
                <p:oleObj name="think-cell Folie" r:id="rId3" imgW="404" imgH="405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E84344D-F95D-7E5D-E7B6-138AFDE4C7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3191E23F-72DF-EC36-4831-AB243A2D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65125"/>
            <a:ext cx="10550525" cy="1053537"/>
          </a:xfrm>
        </p:spPr>
        <p:txBody>
          <a:bodyPr vert="horz" rIns="91440"/>
          <a:lstStyle>
            <a:lvl1pPr>
              <a:defRPr>
                <a:latin typeface="Bahnschrift SemiLight" panose="020B0502040204020203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FD8A6A-B4DE-B3EB-CF37-5DA014873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9966" y="1808163"/>
            <a:ext cx="5353833" cy="426566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SzPct val="100000"/>
              <a:defRPr sz="2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957CE3A9-06F8-2660-D1A8-CC023762ED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7575" y="1808164"/>
            <a:ext cx="4767626" cy="425735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7941511-2014-41A5-B9C5-970D9E8FD8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FDD55741-877A-4538-EF90-657307099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3302" y="6412848"/>
            <a:ext cx="942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5A1FC4-0075-4C25-95CF-3F5AA205EC2E}" type="datetime1">
              <a:rPr lang="de-DE" smtClean="0"/>
              <a:t>23.09.2026</a:t>
            </a:fld>
            <a:endParaRPr lang="de-DE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9AF1AB0C-E02D-219C-F63B-8C61AA864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1337" y="6418546"/>
            <a:ext cx="4483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/>
              <a:t>AutomationML e.V. | office@automationml.org</a:t>
            </a:r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46B8B7D9-2CE0-C3D0-AD33-5F90708D42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22067" y="1261647"/>
            <a:ext cx="11460097" cy="10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31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il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5C9C2FB-CB50-A718-519B-AB349C4A1C1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501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04" imgH="405" progId="TCLayout.ActiveDocument.1">
                  <p:embed/>
                </p:oleObj>
              </mc:Choice>
              <mc:Fallback>
                <p:oleObj name="think-cell Folie" r:id="rId3" imgW="404" imgH="405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C9C2FB-CB50-A718-519B-AB349C4A1C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70F2AA-40CC-1483-1719-CF7A29DE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91E23F-72DF-EC36-4831-AB243A2D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776" y="345901"/>
            <a:ext cx="6578823" cy="1085287"/>
          </a:xfrm>
        </p:spPr>
        <p:txBody>
          <a:bodyPr vert="horz" rIns="91440" anchor="b"/>
          <a:lstStyle>
            <a:lvl1pPr>
              <a:lnSpc>
                <a:spcPts val="4000"/>
              </a:lnSpc>
              <a:defRPr>
                <a:latin typeface="Bahnschrift SemiLight" panose="020B0502040204020203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FD8A6A-B4DE-B3EB-CF37-5DA014873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4776" y="1808163"/>
            <a:ext cx="6553772" cy="422687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SzPct val="100000"/>
              <a:defRPr sz="2400"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4C7E45D-FA8C-04E2-C4E5-F7A8089BEB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43475" y="1429491"/>
            <a:ext cx="7250400" cy="67918"/>
          </a:xfrm>
          <a:prstGeom prst="rect">
            <a:avLst/>
          </a:prstGeom>
        </p:spPr>
      </p:pic>
      <p:sp>
        <p:nvSpPr>
          <p:cNvPr id="11" name="Bildplatzhalter 8">
            <a:extLst>
              <a:ext uri="{FF2B5EF4-FFF2-40B4-BE49-F238E27FC236}">
                <a16:creationId xmlns:a16="http://schemas.microsoft.com/office/drawing/2014/main" id="{883C6B4D-58EE-FD40-A8EC-F6F1D4C0A4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7576" y="391631"/>
            <a:ext cx="3604320" cy="559371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002A5B22-3097-1F20-3A8A-FB78C6B9F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3302" y="6412848"/>
            <a:ext cx="942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521B615-3D88-431A-BF99-E005D4704A3E}" type="datetime1">
              <a:rPr lang="de-DE" smtClean="0"/>
              <a:t>23.09.2026</a:t>
            </a:fld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EBBED9DE-E749-826D-6825-AF428446E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1337" y="6418546"/>
            <a:ext cx="4483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/>
              <a:t>AutomationML e.V. | office@automationml.org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49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114" userDrawn="1">
          <p15:clr>
            <a:srgbClr val="FBAE40"/>
          </p15:clr>
        </p15:guide>
        <p15:guide id="3" pos="3024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B1EF3E1-6FCB-0B1B-12B5-4A78E4B7F361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8078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04" imgH="405" progId="TCLayout.ActiveDocument.1">
                  <p:embed/>
                </p:oleObj>
              </mc:Choice>
              <mc:Fallback>
                <p:oleObj name="think-cell Folie" r:id="rId3" imgW="404" imgH="40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B1EF3E1-6FCB-0B1B-12B5-4A78E4B7F3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70F2AA-40CC-1483-1719-CF7A29DE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91E23F-72DF-EC36-4831-AB243A2D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65125"/>
            <a:ext cx="10550525" cy="1053537"/>
          </a:xfrm>
        </p:spPr>
        <p:txBody>
          <a:bodyPr vert="horz" rIns="91440"/>
          <a:lstStyle>
            <a:lvl1pPr>
              <a:defRPr>
                <a:latin typeface="Bahnschrift SemiLight" panose="020B0502040204020203" pitchFamily="34" charset="0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957CE3A9-06F8-2660-D1A8-CC023762ED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7574" y="1709531"/>
            <a:ext cx="10291763" cy="432551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B15C6F-7025-C41C-B964-065FFB5115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3302" y="6412848"/>
            <a:ext cx="942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1ACAB94-5691-4F8E-A467-7C13E692446A}" type="datetime1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4C68ECC-38D9-2540-0E86-D47BEC9056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1337" y="6418546"/>
            <a:ext cx="4483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/>
              <a:t>AutomationML e.V. | office@automationml.org</a:t>
            </a:r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610C683-3AB1-D9C9-26FE-51B7346D8E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22067" y="1261647"/>
            <a:ext cx="11460097" cy="10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00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70F2AA-40CC-1483-1719-CF7A29DE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957CE3A9-06F8-2660-D1A8-CC023762ED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7576" y="441325"/>
            <a:ext cx="10291762" cy="557339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Datumsplatzhalter 3">
            <a:extLst>
              <a:ext uri="{FF2B5EF4-FFF2-40B4-BE49-F238E27FC236}">
                <a16:creationId xmlns:a16="http://schemas.microsoft.com/office/drawing/2014/main" id="{3485E21A-7ABB-317C-E006-79082C74D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3302" y="6412848"/>
            <a:ext cx="942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F5CB3A5-A53D-4EE3-AD11-07DF8C39BB27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967307A3-AAD6-B717-B04D-C5842BCA8B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1337" y="6418546"/>
            <a:ext cx="4483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/>
              <a:t>AutomationML e.V. | office@automationml.org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9269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442347C-BBFA-926E-B95F-E99CC09720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1059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25E340B0-1DA0-1CA6-C9BA-784E7E9BE1D6}"/>
              </a:ext>
            </a:extLst>
          </p:cNvPr>
          <p:cNvCxnSpPr>
            <a:cxnSpLocks/>
          </p:cNvCxnSpPr>
          <p:nvPr userDrawn="1"/>
        </p:nvCxnSpPr>
        <p:spPr>
          <a:xfrm>
            <a:off x="911225" y="2744836"/>
            <a:ext cx="102981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AutomationML Tools – AutomationML">
            <a:extLst>
              <a:ext uri="{FF2B5EF4-FFF2-40B4-BE49-F238E27FC236}">
                <a16:creationId xmlns:a16="http://schemas.microsoft.com/office/drawing/2014/main" id="{00A75708-CC56-2098-3E34-09599024675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t="37884" r="7389" b="37043"/>
          <a:stretch/>
        </p:blipFill>
        <p:spPr bwMode="auto">
          <a:xfrm>
            <a:off x="803275" y="3238177"/>
            <a:ext cx="4272524" cy="69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6EBA016-E737-27C7-87CD-3920961AC875}"/>
              </a:ext>
            </a:extLst>
          </p:cNvPr>
          <p:cNvSpPr txBox="1"/>
          <p:nvPr userDrawn="1"/>
        </p:nvSpPr>
        <p:spPr>
          <a:xfrm>
            <a:off x="1053745" y="4155770"/>
            <a:ext cx="3935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1600" b="1" kern="1200" dirty="0" err="1">
                <a:solidFill>
                  <a:schemeClr val="tx1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AutomationML</a:t>
            </a:r>
            <a:r>
              <a:rPr lang="de-DE" sz="1600" b="1" kern="1200" dirty="0">
                <a:solidFill>
                  <a:schemeClr val="tx1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 e.V. c/o IAF</a:t>
            </a:r>
          </a:p>
          <a:p>
            <a:pPr lvl="0"/>
            <a:r>
              <a:rPr lang="de-DE" sz="1600" b="0" kern="1200" dirty="0">
                <a:solidFill>
                  <a:schemeClr val="tx1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Universitätsplatz 2</a:t>
            </a:r>
          </a:p>
          <a:p>
            <a:pPr lvl="0"/>
            <a:r>
              <a:rPr lang="de-DE" sz="1600" b="0" kern="1200" dirty="0">
                <a:solidFill>
                  <a:schemeClr val="tx1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39106 Magdeburg</a:t>
            </a:r>
          </a:p>
          <a:p>
            <a:pPr lvl="0"/>
            <a:r>
              <a:rPr lang="de-DE" sz="1600" b="0" kern="1200" dirty="0">
                <a:solidFill>
                  <a:schemeClr val="tx1"/>
                </a:solidFill>
                <a:latin typeface="Bahnschrift SemiLight" panose="020B0502040204020203" pitchFamily="34" charset="0"/>
                <a:ea typeface="+mn-ea"/>
                <a:cs typeface="+mn-cs"/>
              </a:rPr>
              <a:t>office@automationml.org</a:t>
            </a:r>
          </a:p>
        </p:txBody>
      </p:sp>
    </p:spTree>
    <p:extLst>
      <p:ext uri="{BB962C8B-B14F-4D97-AF65-F5344CB8AC3E}">
        <p14:creationId xmlns:p14="http://schemas.microsoft.com/office/powerpoint/2010/main" val="2544258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7930A05-C8FC-E271-3F24-492A910B640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413321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7930A05-C8FC-E271-3F24-492A910B64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Grafik 17" descr="Ein Bild, das Screenshot, Farbigkeit, Reihe, Grafiken enthält.&#10;&#10;Automatisch generierte Beschreibung">
            <a:extLst>
              <a:ext uri="{FF2B5EF4-FFF2-40B4-BE49-F238E27FC236}">
                <a16:creationId xmlns:a16="http://schemas.microsoft.com/office/drawing/2014/main" id="{4D3EA60F-881D-5EC1-B808-FA6D71E295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" b="5242"/>
          <a:stretch/>
        </p:blipFill>
        <p:spPr>
          <a:xfrm>
            <a:off x="0" y="376578"/>
            <a:ext cx="6505958" cy="6490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31277" y="1125539"/>
            <a:ext cx="6925761" cy="2577780"/>
          </a:xfrm>
          <a:prstGeom prst="rect">
            <a:avLst/>
          </a:prstGeom>
        </p:spPr>
        <p:txBody>
          <a:bodyPr vert="horz"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903569" y="3987538"/>
            <a:ext cx="1631950" cy="0"/>
          </a:xfrm>
          <a:prstGeom prst="line">
            <a:avLst/>
          </a:prstGeom>
          <a:ln w="101600" cap="rnd">
            <a:solidFill>
              <a:schemeClr val="accent1"/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 Placeholder 29">
            <a:extLst>
              <a:ext uri="{FF2B5EF4-FFF2-40B4-BE49-F238E27FC236}">
                <a16:creationId xmlns:a16="http://schemas.microsoft.com/office/drawing/2014/main" id="{E9B0AE0C-251E-1F91-60FF-7F990FC7E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1277" y="4244462"/>
            <a:ext cx="6925762" cy="9193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21" name="Grafik 20" descr="Ein Bild, das Schrift, Logo, Text, Grafiken enthält.&#10;&#10;Automatisch generierte Beschreibung">
            <a:extLst>
              <a:ext uri="{FF2B5EF4-FFF2-40B4-BE49-F238E27FC236}">
                <a16:creationId xmlns:a16="http://schemas.microsoft.com/office/drawing/2014/main" id="{ACE452F1-A246-6F1B-7420-A3230A6D7C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901" y="5359850"/>
            <a:ext cx="2145335" cy="1183825"/>
          </a:xfrm>
          <a:prstGeom prst="rect">
            <a:avLst/>
          </a:prstGeom>
        </p:spPr>
      </p:pic>
      <p:pic>
        <p:nvPicPr>
          <p:cNvPr id="7" name="Grafik 6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CD75C34E-9607-3816-0BDC-E18A9C79143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214" y="5197338"/>
            <a:ext cx="2551824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59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9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7930A05-C8FC-E271-3F24-492A910B640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96032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7930A05-C8FC-E271-3F24-492A910B64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04681" y="1125538"/>
            <a:ext cx="8452357" cy="2577781"/>
          </a:xfrm>
          <a:prstGeom prst="rect">
            <a:avLst/>
          </a:prstGeom>
        </p:spPr>
        <p:txBody>
          <a:bodyPr vert="horz" lIns="0" tIns="0" rIns="0" bIns="0" anchor="b">
            <a:noAutofit/>
          </a:bodyPr>
          <a:lstStyle>
            <a:lvl1pPr algn="l">
              <a:lnSpc>
                <a:spcPct val="80000"/>
              </a:lnSpc>
              <a:defRPr sz="4000" b="1" i="0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50248" y="3987538"/>
            <a:ext cx="3139091" cy="0"/>
          </a:xfrm>
          <a:prstGeom prst="line">
            <a:avLst/>
          </a:prstGeom>
          <a:ln w="101600" cap="rnd">
            <a:solidFill>
              <a:schemeClr val="accent1"/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Grafik 17" descr="Ein Bild, das Screenshot, Farbigkeit, Reihe, Grafiken enthält.&#10;&#10;Automatisch generierte Beschreibung">
            <a:extLst>
              <a:ext uri="{FF2B5EF4-FFF2-40B4-BE49-F238E27FC236}">
                <a16:creationId xmlns:a16="http://schemas.microsoft.com/office/drawing/2014/main" id="{4D3EA60F-881D-5EC1-B808-FA6D71E295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" b="5242"/>
          <a:stretch/>
        </p:blipFill>
        <p:spPr>
          <a:xfrm>
            <a:off x="0" y="2518972"/>
            <a:ext cx="4358513" cy="43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62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3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486769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15505724-C686-7702-801D-42D7F4A7C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125538"/>
            <a:ext cx="11522075" cy="5111750"/>
          </a:xfrm>
          <a:prstGeom prst="rect">
            <a:avLst/>
          </a:prstGeom>
        </p:spPr>
        <p:txBody>
          <a:bodyPr vert="horz" lIns="0" tIns="72000" rIns="72000" bIns="36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4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6CF087B7-7A4A-8066-0CAA-5850EA2B0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7781"/>
            <a:ext cx="540333" cy="29649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4146229-91D1-257D-7EFE-735FA1A1D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Gerader Verbinder 18">
            <a:extLst>
              <a:ext uri="{FF2B5EF4-FFF2-40B4-BE49-F238E27FC236}">
                <a16:creationId xmlns:a16="http://schemas.microsoft.com/office/drawing/2014/main" id="{BBB388B5-4E5A-58B6-2AA5-D2F0ADA362CB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C6D913-D5CA-EEF3-0E21-CC9B50343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13B0A4-A4D7-450E-A065-EE580ED7B632}" type="datetime3">
              <a:rPr lang="en-US" smtClean="0"/>
              <a:t>23 September 2026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702D91-0EF4-7A9B-4AD2-1AA28C5F7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A4EFAF-C292-B9F8-CA8C-8FF7EEFB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38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64">
          <p15:clr>
            <a:srgbClr val="547EB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0040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0">
            <a:extLst>
              <a:ext uri="{FF2B5EF4-FFF2-40B4-BE49-F238E27FC236}">
                <a16:creationId xmlns:a16="http://schemas.microsoft.com/office/drawing/2014/main" id="{178D8069-5389-0E84-32EC-676AF45BA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634A9297-67FF-2C4E-8AC3-E8F39DD6C4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7781"/>
            <a:ext cx="540333" cy="296490"/>
          </a:xfrm>
          <a:prstGeom prst="rect">
            <a:avLst/>
          </a:prstGeom>
        </p:spPr>
      </p:pic>
      <p:cxnSp>
        <p:nvCxnSpPr>
          <p:cNvPr id="4" name="Gerader Verbinder 18">
            <a:extLst>
              <a:ext uri="{FF2B5EF4-FFF2-40B4-BE49-F238E27FC236}">
                <a16:creationId xmlns:a16="http://schemas.microsoft.com/office/drawing/2014/main" id="{FC2FEE7C-3893-A700-0939-4624380D65EA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636669-3CAB-E5DD-672C-C7BEB626B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32F29B-DFE4-40C0-8374-6E8CDCE591F5}" type="datetime3">
              <a:rPr lang="en-US" smtClean="0"/>
              <a:t>23 September 2026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E02329E-2192-C57B-0F61-620D21CA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B31E162-4BBA-1740-829D-3345D1DB2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46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64">
          <p15:clr>
            <a:srgbClr val="547EBF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968916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Gerader Verbinder 18">
            <a:extLst>
              <a:ext uri="{FF2B5EF4-FFF2-40B4-BE49-F238E27FC236}">
                <a16:creationId xmlns:a16="http://schemas.microsoft.com/office/drawing/2014/main" id="{AD9E7AA5-3E1A-7DE7-81ED-255AB167CFBC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982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64">
          <p15:clr>
            <a:srgbClr val="547EBF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62833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>
            <a:extLst>
              <a:ext uri="{FF2B5EF4-FFF2-40B4-BE49-F238E27FC236}">
                <a16:creationId xmlns:a16="http://schemas.microsoft.com/office/drawing/2014/main" id="{A3784C02-2A1D-83DF-598B-8894BE187D8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79425" y="1270962"/>
            <a:ext cx="5472114" cy="48244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AC0190B-9E36-6647-EE18-6051E5DFC13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40462" y="1129050"/>
            <a:ext cx="5616575" cy="51082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02E184-47EC-CFB8-047A-3825E8C44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119ED1C2-1DB4-DCA0-6E54-3B413B112E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7781"/>
            <a:ext cx="540333" cy="296490"/>
          </a:xfrm>
          <a:prstGeom prst="rect">
            <a:avLst/>
          </a:prstGeom>
        </p:spPr>
      </p:pic>
      <p:cxnSp>
        <p:nvCxnSpPr>
          <p:cNvPr id="7" name="Gerader Verbinder 18">
            <a:extLst>
              <a:ext uri="{FF2B5EF4-FFF2-40B4-BE49-F238E27FC236}">
                <a16:creationId xmlns:a16="http://schemas.microsoft.com/office/drawing/2014/main" id="{F725D6FE-3F45-5BED-B846-F661FA9205EE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A503CBB3-EBF3-5C5E-0617-4D73FFAE636A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pPr>
              <a:defRPr/>
            </a:pPr>
            <a:fld id="{CE9BCFDC-7413-4665-A46F-65F14B67EDB1}" type="datetime3">
              <a:rPr lang="en-US" smtClean="0"/>
              <a:t>23 September 2026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7DC30B8-7707-2B87-FC0C-2473B06B211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FF52119-4E7F-8425-9875-2E5B2A5D930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013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38">
          <p15:clr>
            <a:srgbClr val="FBAE40"/>
          </p15:clr>
        </p15:guide>
        <p15:guide id="2" orient="horz" pos="79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4722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60163-2A4C-37D5-FAFB-579FA623EFF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40462" y="1129050"/>
            <a:ext cx="5616575" cy="51082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53818B7-E806-0850-B850-C8842848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8D0AF103-973F-8549-AB6F-E09C533C1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7781"/>
            <a:ext cx="540333" cy="296490"/>
          </a:xfrm>
          <a:prstGeom prst="rect">
            <a:avLst/>
          </a:prstGeom>
        </p:spPr>
      </p:pic>
      <p:cxnSp>
        <p:nvCxnSpPr>
          <p:cNvPr id="8" name="Gerader Verbinder 18">
            <a:extLst>
              <a:ext uri="{FF2B5EF4-FFF2-40B4-BE49-F238E27FC236}">
                <a16:creationId xmlns:a16="http://schemas.microsoft.com/office/drawing/2014/main" id="{49D3CA9E-836B-3ABF-CDB5-1FD936548A39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914997B-400C-BE99-7055-CE1046CA19EF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>
              <a:defRPr/>
            </a:pPr>
            <a:fld id="{1D722A42-C207-43F4-A10E-89E4B1143999}" type="datetime3">
              <a:rPr lang="en-US" smtClean="0"/>
              <a:t>23 September 2026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90D071B-B54B-B8EC-8356-DD16930D51AD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C4626CBB-BADB-725B-D22A-2428D95D4621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462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>
          <p15:clr>
            <a:srgbClr val="547EBF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nd Text (No Bulle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4722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60163-2A4C-37D5-FAFB-579FA623EFF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40462" y="1129050"/>
            <a:ext cx="5616575" cy="51082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  <a:lvl2pPr marL="0" indent="0">
              <a:buNone/>
              <a:defRPr>
                <a:solidFill>
                  <a:schemeClr val="tx2"/>
                </a:solidFill>
              </a:defRPr>
            </a:lvl2pPr>
            <a:lvl3pPr marL="179388" indent="0">
              <a:buNone/>
              <a:defRPr>
                <a:solidFill>
                  <a:schemeClr val="tx2"/>
                </a:solidFill>
              </a:defRPr>
            </a:lvl3pPr>
            <a:lvl4pPr marL="354013" indent="0">
              <a:buNone/>
              <a:defRPr>
                <a:solidFill>
                  <a:schemeClr val="tx2"/>
                </a:solidFill>
              </a:defRPr>
            </a:lvl4pPr>
            <a:lvl5pPr marL="541337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53818B7-E806-0850-B850-C8842848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B0452591-A49A-C65F-0A17-A3C394A391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7781"/>
            <a:ext cx="540333" cy="296490"/>
          </a:xfrm>
          <a:prstGeom prst="rect">
            <a:avLst/>
          </a:prstGeom>
        </p:spPr>
      </p:pic>
      <p:cxnSp>
        <p:nvCxnSpPr>
          <p:cNvPr id="8" name="Gerader Verbinder 18">
            <a:extLst>
              <a:ext uri="{FF2B5EF4-FFF2-40B4-BE49-F238E27FC236}">
                <a16:creationId xmlns:a16="http://schemas.microsoft.com/office/drawing/2014/main" id="{E63053DD-170B-2F42-21A9-4DCFB88102A8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7288CBC-9ABA-A46F-1097-9C81BD753B90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>
              <a:defRPr/>
            </a:pPr>
            <a:fld id="{268EA02D-D24C-4CEC-94DA-DDA96D2531E7}" type="datetime3">
              <a:rPr lang="en-US" smtClean="0"/>
              <a:t>23 September 2026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E825A4BE-6797-9608-43FE-B5E14ED30C97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D0AAA27-20D0-99F8-F820-3DFDBBB6A6F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78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>
          <p15:clr>
            <a:srgbClr val="547EBF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gree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031699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591AC9D9-0327-4E78-9A05-A16C974A2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9478D157-1D56-4BE1-B668-B23CDC32A858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34962" y="1127294"/>
            <a:ext cx="5616577" cy="5109994"/>
          </a:xfrm>
          <a:ln w="19050">
            <a:solidFill>
              <a:srgbClr val="C1D100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88735F5-220C-79F1-0C94-2AC0CAF0B3A1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40463" y="1127294"/>
            <a:ext cx="5616577" cy="5109994"/>
          </a:xfrm>
          <a:ln w="19050">
            <a:solidFill>
              <a:srgbClr val="C1D100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8CFB4187-A6CD-7F85-A483-0D098436E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7781"/>
            <a:ext cx="540333" cy="296490"/>
          </a:xfrm>
          <a:prstGeom prst="rect">
            <a:avLst/>
          </a:prstGeom>
        </p:spPr>
      </p:pic>
      <p:cxnSp>
        <p:nvCxnSpPr>
          <p:cNvPr id="9" name="Gerader Verbinder 18">
            <a:extLst>
              <a:ext uri="{FF2B5EF4-FFF2-40B4-BE49-F238E27FC236}">
                <a16:creationId xmlns:a16="http://schemas.microsoft.com/office/drawing/2014/main" id="{86A7545E-5A3D-65B6-DE20-4794F7F68644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CA20160C-842D-EE0C-65C4-AC308B533BB3}"/>
              </a:ext>
            </a:extLst>
          </p:cNvPr>
          <p:cNvSpPr>
            <a:spLocks noGrp="1"/>
          </p:cNvSpPr>
          <p:nvPr>
            <p:ph type="dt" sz="half" idx="39"/>
          </p:nvPr>
        </p:nvSpPr>
        <p:spPr/>
        <p:txBody>
          <a:bodyPr/>
          <a:lstStyle/>
          <a:p>
            <a:pPr>
              <a:defRPr/>
            </a:pPr>
            <a:fld id="{7683FF2C-E727-4FAA-945C-BF5DBB1344B1}" type="datetime3">
              <a:rPr lang="en-US" smtClean="0"/>
              <a:t>23 September 2026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D0B547AC-FDEB-DED2-1824-A568C94A6450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ACA7540-0DD4-B8A5-FF1F-A7F2A32D1674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1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>
          <p15:clr>
            <a:srgbClr val="547EB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8A0AE457-8833-75CA-6BCF-295D49D3874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5422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04" imgH="403" progId="TCLayout.ActiveDocument.1">
                  <p:embed/>
                </p:oleObj>
              </mc:Choice>
              <mc:Fallback>
                <p:oleObj name="think-cell Folie" r:id="rId3" imgW="404" imgH="40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A0AE457-8833-75CA-6BCF-295D49D387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5802428C-73EE-BAE5-B3E7-51C82E839C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11832" y="1125537"/>
            <a:ext cx="5486400" cy="2577781"/>
          </a:xfrm>
          <a:prstGeom prst="rect">
            <a:avLst/>
          </a:prstGeom>
        </p:spPr>
        <p:txBody>
          <a:bodyPr vert="horz"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A1AB96F1-23F3-DC94-A3A3-157AA45C54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21935" y="4549552"/>
            <a:ext cx="5486400" cy="16877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16" name="Straight Connector 3">
            <a:extLst>
              <a:ext uri="{FF2B5EF4-FFF2-40B4-BE49-F238E27FC236}">
                <a16:creationId xmlns:a16="http://schemas.microsoft.com/office/drawing/2014/main" id="{C269D49A-031F-7FA7-10B2-3531A121C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55893" y="3950208"/>
            <a:ext cx="2133600" cy="3992"/>
          </a:xfrm>
          <a:prstGeom prst="line">
            <a:avLst/>
          </a:prstGeom>
          <a:ln w="101600" cap="rnd">
            <a:solidFill>
              <a:schemeClr val="accent1"/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Grafik 22" descr="Ein Bild, das Farbigkeit, Screenshot, Reihe, Quadrat enthält.&#10;&#10;Automatisch generierte Beschreibung">
            <a:extLst>
              <a:ext uri="{FF2B5EF4-FFF2-40B4-BE49-F238E27FC236}">
                <a16:creationId xmlns:a16="http://schemas.microsoft.com/office/drawing/2014/main" id="{A7B3E9A2-7244-4235-BE7A-1564166208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3" t="9589"/>
          <a:stretch/>
        </p:blipFill>
        <p:spPr>
          <a:xfrm>
            <a:off x="0" y="0"/>
            <a:ext cx="6191283" cy="619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18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34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5B46E-D52D-288F-843E-F1472A8B3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34DA51-42AC-7239-7318-2C7F7C54F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158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86856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6CF087B7-7A4A-8066-0CAA-5850EA2B0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4615"/>
            <a:ext cx="540333" cy="2964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0"/>
            <a:ext cx="9736137" cy="684213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>
              <a:lnSpc>
                <a:spcPct val="90000"/>
              </a:lnSpc>
              <a:defRPr sz="2400" b="1" i="0" spc="5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C22D808-1C5B-A778-F5BC-AB947CFD90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05740" y="6425860"/>
            <a:ext cx="1313180" cy="2476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8BFDDB1-224C-44BB-AEE8-09626FE97C19}" type="datetime1">
              <a:rPr lang="de-DE" smtClean="0"/>
              <a:t>23.09.2026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1CED5B2-2F1F-04BA-365E-420CB4A05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02765" y="6422685"/>
            <a:ext cx="389235" cy="2476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02E159EA-5348-ED87-D093-81A60FB17E80}"/>
              </a:ext>
            </a:extLst>
          </p:cNvPr>
          <p:cNvCxnSpPr>
            <a:cxnSpLocks/>
          </p:cNvCxnSpPr>
          <p:nvPr userDrawn="1"/>
        </p:nvCxnSpPr>
        <p:spPr>
          <a:xfrm>
            <a:off x="0" y="6858000"/>
            <a:ext cx="1219200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bg2"/>
                </a:gs>
                <a:gs pos="54000">
                  <a:schemeClr val="accent4"/>
                </a:gs>
                <a:gs pos="95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DA5DDC6-B7BE-D663-51C4-2CDE210D7C4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4962" y="1129052"/>
            <a:ext cx="11522076" cy="5220000"/>
          </a:xfrm>
        </p:spPr>
        <p:txBody>
          <a:bodyPr lIns="0" tIns="36000" rIns="72000" bIns="36000">
            <a:noAutofit/>
          </a:bodyPr>
          <a:lstStyle>
            <a:lvl1pPr>
              <a:spcBef>
                <a:spcPts val="1200"/>
              </a:spcBef>
              <a:defRPr sz="2000" b="1">
                <a:solidFill>
                  <a:srgbClr val="5F5F5F"/>
                </a:solidFill>
              </a:defRPr>
            </a:lvl1pPr>
            <a:lvl2pPr>
              <a:spcBef>
                <a:spcPts val="600"/>
              </a:spcBef>
              <a:defRPr sz="2000">
                <a:solidFill>
                  <a:srgbClr val="5F5F5F"/>
                </a:solidFill>
              </a:defRPr>
            </a:lvl2pPr>
            <a:lvl3pPr>
              <a:spcBef>
                <a:spcPts val="600"/>
              </a:spcBef>
              <a:defRPr sz="1800">
                <a:solidFill>
                  <a:srgbClr val="5F5F5F"/>
                </a:solidFill>
              </a:defRPr>
            </a:lvl3pPr>
            <a:lvl4pPr>
              <a:spcBef>
                <a:spcPts val="600"/>
              </a:spcBef>
              <a:defRPr sz="1600">
                <a:solidFill>
                  <a:srgbClr val="5F5F5F"/>
                </a:solidFill>
              </a:defRPr>
            </a:lvl4pPr>
            <a:lvl5pPr>
              <a:spcBef>
                <a:spcPts val="600"/>
              </a:spcBef>
              <a:defRPr sz="1600">
                <a:solidFill>
                  <a:srgbClr val="5F5F5F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476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86856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6CF087B7-7A4A-8066-0CAA-5850EA2B0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4615"/>
            <a:ext cx="540333" cy="2964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0"/>
            <a:ext cx="9736137" cy="684213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>
              <a:lnSpc>
                <a:spcPct val="90000"/>
              </a:lnSpc>
              <a:defRPr sz="2400" b="1" i="0" spc="5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C22D808-1C5B-A778-F5BC-AB947CFD90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05740" y="6425860"/>
            <a:ext cx="1313180" cy="2476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58FE7250-9F42-49E3-994A-50584AA79A62}" type="datetime1">
              <a:rPr lang="de-DE" smtClean="0"/>
              <a:t>23.09.2026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1CED5B2-2F1F-04BA-365E-420CB4A05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02765" y="6422685"/>
            <a:ext cx="389235" cy="2476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02E159EA-5348-ED87-D093-81A60FB17E80}"/>
              </a:ext>
            </a:extLst>
          </p:cNvPr>
          <p:cNvCxnSpPr>
            <a:cxnSpLocks/>
          </p:cNvCxnSpPr>
          <p:nvPr userDrawn="1"/>
        </p:nvCxnSpPr>
        <p:spPr>
          <a:xfrm>
            <a:off x="0" y="6858000"/>
            <a:ext cx="1219200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bg2"/>
                </a:gs>
                <a:gs pos="54000">
                  <a:schemeClr val="accent4"/>
                </a:gs>
                <a:gs pos="95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6939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5360" y="1124796"/>
            <a:ext cx="5616000" cy="52205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6" y="1124796"/>
            <a:ext cx="5616000" cy="5220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Grafik 4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C245A3F7-FC58-87C5-BB51-5C4F6C43F5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4615"/>
            <a:ext cx="540333" cy="296490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44D8DB8-D8BC-B853-5D29-29E628E7EB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05740" y="6425860"/>
            <a:ext cx="1313180" cy="2476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8BFDDB1-224C-44BB-AEE8-09626FE97C19}" type="datetime1">
              <a:rPr lang="de-DE" smtClean="0"/>
              <a:t>23.09.2026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1D82A8A-F3A0-BCB0-703F-E04537720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02765" y="6422685"/>
            <a:ext cx="389235" cy="2476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035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MI_Demo_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Gerader Verbinder 18">
            <a:extLst>
              <a:ext uri="{FF2B5EF4-FFF2-40B4-BE49-F238E27FC236}">
                <a16:creationId xmlns:a16="http://schemas.microsoft.com/office/drawing/2014/main" id="{BBB388B5-4E5A-58B6-2AA5-D2F0ADA362CB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6">
            <a:extLst>
              <a:ext uri="{FF2B5EF4-FFF2-40B4-BE49-F238E27FC236}">
                <a16:creationId xmlns:a16="http://schemas.microsoft.com/office/drawing/2014/main" id="{FDBF3A97-CB42-7649-7161-22854C548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260348"/>
            <a:ext cx="8991600" cy="360000"/>
          </a:xfrm>
        </p:spPr>
        <p:txBody>
          <a:bodyPr vert="horz"/>
          <a:lstStyle/>
          <a:p>
            <a:r>
              <a:rPr lang="en-US"/>
              <a:t>Use case name</a:t>
            </a:r>
          </a:p>
        </p:txBody>
      </p:sp>
      <p:sp>
        <p:nvSpPr>
          <p:cNvPr id="6" name="Textplatzhalter 27">
            <a:extLst>
              <a:ext uri="{FF2B5EF4-FFF2-40B4-BE49-F238E27FC236}">
                <a16:creationId xmlns:a16="http://schemas.microsoft.com/office/drawing/2014/main" id="{2E850B32-2939-E667-0F70-8C644D4CA0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574675"/>
            <a:ext cx="9004300" cy="360000"/>
          </a:xfrm>
        </p:spPr>
        <p:txBody>
          <a:bodyPr/>
          <a:lstStyle>
            <a:lvl1pPr>
              <a:defRPr b="0" i="0">
                <a:solidFill>
                  <a:srgbClr val="1D71B8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Demonstrator </a:t>
            </a:r>
            <a:r>
              <a:rPr lang="de-DE" err="1"/>
              <a:t>name</a:t>
            </a:r>
            <a:r>
              <a:rPr lang="de-DE"/>
              <a:t> </a:t>
            </a:r>
            <a:r>
              <a:rPr lang="de-DE" err="1"/>
              <a:t>or</a:t>
            </a:r>
            <a:r>
              <a:rPr lang="de-DE"/>
              <a:t> </a:t>
            </a:r>
            <a:r>
              <a:rPr lang="de-DE" err="1"/>
              <a:t>short</a:t>
            </a:r>
            <a:r>
              <a:rPr lang="de-DE"/>
              <a:t> </a:t>
            </a:r>
            <a:r>
              <a:rPr lang="de-DE" err="1"/>
              <a:t>description</a:t>
            </a:r>
            <a:endParaRPr lang="de-DE"/>
          </a:p>
        </p:txBody>
      </p:sp>
      <p:pic>
        <p:nvPicPr>
          <p:cNvPr id="2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1F9020FD-4896-5F8A-68AA-74724B01EE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7781"/>
            <a:ext cx="540333" cy="296490"/>
          </a:xfrm>
          <a:prstGeom prst="rect">
            <a:avLst/>
          </a:prstGeom>
        </p:spPr>
      </p:pic>
      <p:cxnSp>
        <p:nvCxnSpPr>
          <p:cNvPr id="4" name="Gerader Verbinder 18">
            <a:extLst>
              <a:ext uri="{FF2B5EF4-FFF2-40B4-BE49-F238E27FC236}">
                <a16:creationId xmlns:a16="http://schemas.microsoft.com/office/drawing/2014/main" id="{B04ACE1B-32B3-CCEB-D849-9DB2D6E24FEF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umsplatzhalter 5">
            <a:extLst>
              <a:ext uri="{FF2B5EF4-FFF2-40B4-BE49-F238E27FC236}">
                <a16:creationId xmlns:a16="http://schemas.microsoft.com/office/drawing/2014/main" id="{13349322-54CD-9240-2229-25558B1ED8B6}"/>
              </a:ext>
            </a:extLst>
          </p:cNvPr>
          <p:cNvSpPr>
            <a:spLocks noGrp="1"/>
          </p:cNvSpPr>
          <p:nvPr>
            <p:ph type="dt" sz="half" idx="39"/>
          </p:nvPr>
        </p:nvSpPr>
        <p:spPr>
          <a:xfrm>
            <a:off x="9762837" y="6381743"/>
            <a:ext cx="1802248" cy="348560"/>
          </a:xfrm>
        </p:spPr>
        <p:txBody>
          <a:bodyPr/>
          <a:lstStyle/>
          <a:p>
            <a:pPr>
              <a:defRPr/>
            </a:pPr>
            <a:r>
              <a:rPr lang="de-DE"/>
              <a:t>January 26, 2026</a:t>
            </a:r>
            <a:endParaRPr lang="en-US"/>
          </a:p>
        </p:txBody>
      </p:sp>
      <p:sp>
        <p:nvSpPr>
          <p:cNvPr id="8" name="Fußzeilenplatzhalter 9">
            <a:extLst>
              <a:ext uri="{FF2B5EF4-FFF2-40B4-BE49-F238E27FC236}">
                <a16:creationId xmlns:a16="http://schemas.microsoft.com/office/drawing/2014/main" id="{86C4AC86-AF37-C5AE-5283-281561AB932D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>
          <a:xfrm>
            <a:off x="334963" y="6381751"/>
            <a:ext cx="7353300" cy="3485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oliennummernplatzhalter 10">
            <a:extLst>
              <a:ext uri="{FF2B5EF4-FFF2-40B4-BE49-F238E27FC236}">
                <a16:creationId xmlns:a16="http://schemas.microsoft.com/office/drawing/2014/main" id="{DCCEF6C4-C015-0780-A0F1-FD2FC06CC76F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11607800" y="6381742"/>
            <a:ext cx="488406" cy="348569"/>
          </a:xfrm>
        </p:spPr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78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64">
          <p15:clr>
            <a:srgbClr val="547EBF"/>
          </p15:clr>
        </p15:guide>
        <p15:guide id="3" pos="3749">
          <p15:clr>
            <a:srgbClr val="FBAE40"/>
          </p15:clr>
        </p15:guide>
        <p15:guide id="4" pos="3931">
          <p15:clr>
            <a:srgbClr val="FBAE40"/>
          </p15:clr>
        </p15:guide>
        <p15:guide id="5" orient="horz" pos="218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MI_U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C1993BA-D2E3-9F03-0D06-4A44C9A0B24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283973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1993BA-D2E3-9F03-0D06-4A44C9A0B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15505724-C686-7702-801D-42D7F4A7C69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40463" y="1944748"/>
            <a:ext cx="5616575" cy="1836000"/>
          </a:xfrm>
          <a:prstGeom prst="rect">
            <a:avLst/>
          </a:prstGeom>
        </p:spPr>
        <p:txBody>
          <a:bodyPr vert="horz" lIns="0" tIns="72000" rIns="72000" bIns="36000" rtlCol="0">
            <a:noAutofit/>
          </a:bodyPr>
          <a:lstStyle>
            <a:lvl1pPr marL="177800" indent="-177800">
              <a:buFont typeface="Wingdings" panose="05000000000000000000" pitchFamily="2" charset="2"/>
              <a:buChar char="§"/>
              <a:defRPr lang="en-US" sz="18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7800" indent="0">
              <a:buFont typeface="Wingdings" panose="05000000000000000000" pitchFamily="2" charset="2"/>
              <a:buNone/>
              <a:defRPr sz="1600"/>
            </a:lvl2pPr>
            <a:lvl3pPr marL="179388" indent="0">
              <a:buNone/>
              <a:defRPr/>
            </a:lvl3pPr>
          </a:lstStyle>
          <a:p>
            <a:pPr lvl="0"/>
            <a:r>
              <a:rPr lang="en-US"/>
              <a:t>First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4146229-91D1-257D-7EFE-735FA1A1DD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260348"/>
            <a:ext cx="8991600" cy="360000"/>
          </a:xfrm>
        </p:spPr>
        <p:txBody>
          <a:bodyPr vert="horz"/>
          <a:lstStyle/>
          <a:p>
            <a:r>
              <a:rPr lang="en-US"/>
              <a:t>Use case name</a:t>
            </a:r>
          </a:p>
        </p:txBody>
      </p:sp>
      <p:cxnSp>
        <p:nvCxnSpPr>
          <p:cNvPr id="9" name="Gerader Verbinder 18">
            <a:extLst>
              <a:ext uri="{FF2B5EF4-FFF2-40B4-BE49-F238E27FC236}">
                <a16:creationId xmlns:a16="http://schemas.microsoft.com/office/drawing/2014/main" id="{BBB388B5-4E5A-58B6-2AA5-D2F0ADA362CB}"/>
              </a:ext>
            </a:extLst>
          </p:cNvPr>
          <p:cNvCxnSpPr>
            <a:cxnSpLocks/>
          </p:cNvCxnSpPr>
          <p:nvPr userDrawn="1"/>
        </p:nvCxnSpPr>
        <p:spPr>
          <a:xfrm>
            <a:off x="-2400" y="6838750"/>
            <a:ext cx="12196800" cy="0"/>
          </a:xfrm>
          <a:prstGeom prst="line">
            <a:avLst/>
          </a:prstGeom>
          <a:ln w="57150">
            <a:gradFill flip="none" rotWithShape="1">
              <a:gsLst>
                <a:gs pos="50000">
                  <a:schemeClr val="accent3"/>
                </a:gs>
                <a:gs pos="0">
                  <a:schemeClr val="accent1"/>
                </a:gs>
                <a:gs pos="95000">
                  <a:schemeClr val="accent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CB0788A0-B56F-AF4B-4573-706B148216E8}"/>
              </a:ext>
            </a:extLst>
          </p:cNvPr>
          <p:cNvSpPr txBox="1"/>
          <p:nvPr userDrawn="1"/>
        </p:nvSpPr>
        <p:spPr>
          <a:xfrm>
            <a:off x="6146800" y="1544638"/>
            <a:ext cx="196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1"/>
                </a:solidFill>
              </a:rPr>
              <a:t>The Goal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952CA1E-20D6-4121-4A69-9987E3A3B28B}"/>
              </a:ext>
            </a:extLst>
          </p:cNvPr>
          <p:cNvSpPr txBox="1"/>
          <p:nvPr userDrawn="1"/>
        </p:nvSpPr>
        <p:spPr>
          <a:xfrm>
            <a:off x="6146800" y="3894138"/>
            <a:ext cx="4305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1"/>
                </a:solidFill>
              </a:rPr>
              <a:t>The FX Solution in Detail</a:t>
            </a:r>
          </a:p>
        </p:txBody>
      </p:sp>
      <p:sp>
        <p:nvSpPr>
          <p:cNvPr id="20" name="Inhaltsplatzhalter 19">
            <a:extLst>
              <a:ext uri="{FF2B5EF4-FFF2-40B4-BE49-F238E27FC236}">
                <a16:creationId xmlns:a16="http://schemas.microsoft.com/office/drawing/2014/main" id="{5EDBA67E-04A5-27A6-A7AA-AEE0A4993F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40463" y="4294248"/>
            <a:ext cx="5616575" cy="1836000"/>
          </a:xfrm>
        </p:spPr>
        <p:txBody>
          <a:bodyPr/>
          <a:lstStyle>
            <a:lvl1pPr marL="177800" indent="-177800" rtl="0">
              <a:buFont typeface="Wingdings" panose="05000000000000000000" pitchFamily="2" charset="2"/>
              <a:buChar char="§"/>
              <a:defRPr sz="1800" b="0"/>
            </a:lvl1pPr>
            <a:lvl2pPr marL="176212" indent="0" rtl="0">
              <a:buNone/>
              <a:defRPr sz="1600"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 noProof="0"/>
              <a:t>First level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B0AB51DC-7F8F-2238-1948-A552D9086E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574675"/>
            <a:ext cx="9004300" cy="360000"/>
          </a:xfrm>
        </p:spPr>
        <p:txBody>
          <a:bodyPr/>
          <a:lstStyle>
            <a:lvl1pPr>
              <a:defRPr b="0" i="1">
                <a:solidFill>
                  <a:srgbClr val="C1D100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de-DE"/>
              <a:t>Slogan</a:t>
            </a:r>
          </a:p>
        </p:txBody>
      </p:sp>
      <p:pic>
        <p:nvPicPr>
          <p:cNvPr id="4" name="Grafik 23" descr="Ein Bild, das gelb, Farbigkeit enthält.&#10;&#10;Automatisch generierte Beschreibung">
            <a:extLst>
              <a:ext uri="{FF2B5EF4-FFF2-40B4-BE49-F238E27FC236}">
                <a16:creationId xmlns:a16="http://schemas.microsoft.com/office/drawing/2014/main" id="{9DE6E719-240A-BE87-F318-E4CE4916E8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1651667" y="6407781"/>
            <a:ext cx="540333" cy="296490"/>
          </a:xfrm>
          <a:prstGeom prst="rect">
            <a:avLst/>
          </a:prstGeom>
        </p:spPr>
      </p:pic>
      <p:sp>
        <p:nvSpPr>
          <p:cNvPr id="5" name="Datumsplatzhalter 5">
            <a:extLst>
              <a:ext uri="{FF2B5EF4-FFF2-40B4-BE49-F238E27FC236}">
                <a16:creationId xmlns:a16="http://schemas.microsoft.com/office/drawing/2014/main" id="{CC97B8D7-689B-5333-4D45-80781EDC6F8C}"/>
              </a:ext>
            </a:extLst>
          </p:cNvPr>
          <p:cNvSpPr>
            <a:spLocks noGrp="1"/>
          </p:cNvSpPr>
          <p:nvPr>
            <p:ph type="dt" sz="half" idx="39"/>
          </p:nvPr>
        </p:nvSpPr>
        <p:spPr>
          <a:xfrm>
            <a:off x="9762837" y="6381743"/>
            <a:ext cx="1802248" cy="348560"/>
          </a:xfrm>
        </p:spPr>
        <p:txBody>
          <a:bodyPr/>
          <a:lstStyle/>
          <a:p>
            <a:pPr>
              <a:defRPr/>
            </a:pPr>
            <a:r>
              <a:rPr lang="de-DE"/>
              <a:t>January 26, 2026</a:t>
            </a:r>
            <a:endParaRPr lang="en-US"/>
          </a:p>
        </p:txBody>
      </p:sp>
      <p:sp>
        <p:nvSpPr>
          <p:cNvPr id="6" name="Fußzeilenplatzhalter 9">
            <a:extLst>
              <a:ext uri="{FF2B5EF4-FFF2-40B4-BE49-F238E27FC236}">
                <a16:creationId xmlns:a16="http://schemas.microsoft.com/office/drawing/2014/main" id="{6A09EA38-E87D-7493-7A88-4F0A45533C29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>
          <a:xfrm>
            <a:off x="334963" y="6381751"/>
            <a:ext cx="7353300" cy="3485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liennummernplatzhalter 10">
            <a:extLst>
              <a:ext uri="{FF2B5EF4-FFF2-40B4-BE49-F238E27FC236}">
                <a16:creationId xmlns:a16="http://schemas.microsoft.com/office/drawing/2014/main" id="{0DCABE65-8064-0FCB-217C-5C81AD8BA500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11607800" y="6381742"/>
            <a:ext cx="488406" cy="348569"/>
          </a:xfrm>
        </p:spPr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87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64">
          <p15:clr>
            <a:srgbClr val="547EBF"/>
          </p15:clr>
        </p15:guide>
        <p15:guide id="3" pos="3749">
          <p15:clr>
            <a:srgbClr val="FBAE40"/>
          </p15:clr>
        </p15:guide>
        <p15:guide id="4" pos="3931">
          <p15:clr>
            <a:srgbClr val="FBAE40"/>
          </p15:clr>
        </p15:guide>
        <p15:guide id="5" orient="horz" pos="218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oleObject" Target="../embeddings/oleObject5.bin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0C2B48A-1D5E-3BE1-8C2C-A67F485BCECA}"/>
              </a:ext>
            </a:extLst>
          </p:cNvPr>
          <p:cNvGraphicFramePr>
            <a:graphicFrameLocks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3504064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404" imgH="405" progId="TCLayout.ActiveDocument.1">
                  <p:embed/>
                </p:oleObj>
              </mc:Choice>
              <mc:Fallback>
                <p:oleObj name="think-cell Folie" r:id="rId11" imgW="404" imgH="405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C2B48A-1D5E-3BE1-8C2C-A67F485BCE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EA393-DC56-04E5-28FC-CAC6E21AA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65125"/>
            <a:ext cx="10550525" cy="1054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FD0751-892A-8711-6DA1-5853365AA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302" y="1808163"/>
            <a:ext cx="10540498" cy="3960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F6A9E9-3469-DFED-01DB-E8A412ABC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13100" y="6417411"/>
            <a:ext cx="5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Bahnschrift Light" panose="020B0502040204020203" pitchFamily="34" charset="0"/>
              </a:defRPr>
            </a:lvl1pPr>
          </a:lstStyle>
          <a:p>
            <a:fld id="{0927DE26-2844-4988-9C0E-17FE28DA2116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543F5ECD-DAD5-075B-5EFA-0A39E77758A5}"/>
              </a:ext>
            </a:extLst>
          </p:cNvPr>
          <p:cNvCxnSpPr>
            <a:cxnSpLocks/>
          </p:cNvCxnSpPr>
          <p:nvPr userDrawn="1"/>
        </p:nvCxnSpPr>
        <p:spPr>
          <a:xfrm flipV="1">
            <a:off x="1901994" y="6473973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1787B414-BEC2-89BC-3BA0-082CF8841D42}"/>
              </a:ext>
            </a:extLst>
          </p:cNvPr>
          <p:cNvCxnSpPr>
            <a:cxnSpLocks/>
          </p:cNvCxnSpPr>
          <p:nvPr userDrawn="1"/>
        </p:nvCxnSpPr>
        <p:spPr>
          <a:xfrm>
            <a:off x="911225" y="6335369"/>
            <a:ext cx="102981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3C7DC2D7-F841-8E45-A2C8-334B4AB5B7A8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07930" y="6473973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3AAC6E6B-41A0-7BDE-18BF-D5ED313F44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3357" y="6417411"/>
            <a:ext cx="942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Bahnschrift Light" panose="020B0502040204020203" pitchFamily="34" charset="0"/>
              </a:defRPr>
            </a:lvl1pPr>
          </a:lstStyle>
          <a:p>
            <a:fld id="{B06FDAB3-BEF6-49BD-8FB6-41664848315C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F4E25B7C-80CD-A737-4493-B83715F97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1337" y="6417411"/>
            <a:ext cx="4483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Bahnschrift Light" panose="020B0502040204020203" pitchFamily="34" charset="0"/>
              </a:defRPr>
            </a:lvl1pPr>
          </a:lstStyle>
          <a:p>
            <a:r>
              <a:rPr lang="de-DE" dirty="0" err="1"/>
              <a:t>AutomationML</a:t>
            </a:r>
            <a:r>
              <a:rPr lang="de-DE" dirty="0"/>
              <a:t> e.V. | office@automationml.org</a:t>
            </a:r>
          </a:p>
        </p:txBody>
      </p:sp>
      <p:pic>
        <p:nvPicPr>
          <p:cNvPr id="15" name="Picture 2" descr="AutomationML Tools – AutomationML">
            <a:extLst>
              <a:ext uri="{FF2B5EF4-FFF2-40B4-BE49-F238E27FC236}">
                <a16:creationId xmlns:a16="http://schemas.microsoft.com/office/drawing/2014/main" id="{65C572C1-FF01-1802-7EC0-7ED6416B774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t="37884" r="7389" b="37043"/>
          <a:stretch/>
        </p:blipFill>
        <p:spPr bwMode="auto">
          <a:xfrm>
            <a:off x="8216963" y="6417411"/>
            <a:ext cx="2248679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28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74" r:id="rId5"/>
    <p:sldLayoutId id="2147483663" r:id="rId6"/>
    <p:sldLayoutId id="2147483676" r:id="rId7"/>
    <p:sldLayoutId id="2147483664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ahnschrift SemiLight" panose="020B0502040204020203" pitchFamily="34" charset="0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lnSpc>
          <a:spcPct val="100000"/>
        </a:lnSpc>
        <a:spcBef>
          <a:spcPts val="1000"/>
        </a:spcBef>
        <a:buSzPct val="100000"/>
        <a:buFont typeface="Bahnschrift SemiLight" panose="020B0502040204020203" pitchFamily="34" charset="0"/>
        <a:buChar char="»"/>
        <a:tabLst/>
        <a:defRPr sz="2400" kern="1200">
          <a:solidFill>
            <a:schemeClr val="tx1"/>
          </a:solidFill>
          <a:latin typeface="Bahnschrift SemiLight" panose="020B0502040204020203" pitchFamily="34" charset="0"/>
          <a:ea typeface="+mn-ea"/>
          <a:cs typeface="+mn-cs"/>
        </a:defRPr>
      </a:lvl1pPr>
      <a:lvl2pPr marL="900113" indent="-404813" algn="l" defTabSz="914400" rtl="0" eaLnBrk="1" latinLnBrk="0" hangingPunct="1">
        <a:lnSpc>
          <a:spcPct val="10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Bahnschrift SemiLight" panose="020B0502040204020203" pitchFamily="34" charset="0"/>
          <a:ea typeface="+mn-ea"/>
          <a:cs typeface="+mn-cs"/>
        </a:defRPr>
      </a:lvl2pPr>
      <a:lvl3pPr marL="1381125" indent="-311150" algn="l" defTabSz="914400" rtl="0" eaLnBrk="1" latinLnBrk="0" hangingPunct="1">
        <a:lnSpc>
          <a:spcPct val="10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Bahnschrift SemiLight" panose="020B0502040204020203" pitchFamily="34" charset="0"/>
          <a:ea typeface="+mn-ea"/>
          <a:cs typeface="+mn-cs"/>
        </a:defRPr>
      </a:lvl3pPr>
      <a:lvl4pPr marL="1779588" indent="-311150" algn="l" defTabSz="914400" rtl="0" eaLnBrk="1" latinLnBrk="0" hangingPunct="1">
        <a:lnSpc>
          <a:spcPct val="100000"/>
        </a:lnSpc>
        <a:spcBef>
          <a:spcPts val="500"/>
        </a:spcBef>
        <a:buSzPct val="70000"/>
        <a:buFontTx/>
        <a:buBlip>
          <a:blip r:embed="rId14"/>
        </a:buBlip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78050" indent="-311150" algn="l" defTabSz="914400" rtl="0" eaLnBrk="1" latinLnBrk="0" hangingPunct="1">
        <a:lnSpc>
          <a:spcPct val="100000"/>
        </a:lnSpc>
        <a:spcBef>
          <a:spcPts val="500"/>
        </a:spcBef>
        <a:buSzPct val="70000"/>
        <a:buFontTx/>
        <a:buBlip>
          <a:blip r:embed="rId14"/>
        </a:buBlip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2" orient="horz" pos="3884" userDrawn="1">
          <p15:clr>
            <a:srgbClr val="F26B43"/>
          </p15:clr>
        </p15:guide>
        <p15:guide id="3" pos="506" userDrawn="1">
          <p15:clr>
            <a:srgbClr val="F26B43"/>
          </p15:clr>
        </p15:guide>
        <p15:guide id="4" pos="7151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6" orient="horz" pos="4247" userDrawn="1">
          <p15:clr>
            <a:srgbClr val="F26B43"/>
          </p15:clr>
        </p15:guide>
        <p15:guide id="7" orient="horz" pos="1207" userDrawn="1">
          <p15:clr>
            <a:srgbClr val="F26B43"/>
          </p15:clr>
        </p15:guide>
        <p15:guide id="8" orient="horz" pos="3634" userDrawn="1">
          <p15:clr>
            <a:srgbClr val="F26B43"/>
          </p15:clr>
        </p15:guide>
        <p15:guide id="9" pos="574" userDrawn="1">
          <p15:clr>
            <a:srgbClr val="F26B43"/>
          </p15:clr>
        </p15:guide>
        <p15:guide id="10" orient="horz" pos="414" userDrawn="1">
          <p15:clr>
            <a:srgbClr val="F26B43"/>
          </p15:clr>
        </p15:guide>
        <p15:guide id="11" pos="7061" userDrawn="1">
          <p15:clr>
            <a:srgbClr val="F26B43"/>
          </p15:clr>
        </p15:guide>
        <p15:guide id="12" orient="horz" pos="11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8D5EDA2-80B3-5FAF-3A2E-C32FD5D7CC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4129401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9" imgW="532" imgH="530" progId="TCLayout.ActiveDocument.1">
                  <p:embed/>
                </p:oleObj>
              </mc:Choice>
              <mc:Fallback>
                <p:oleObj name="think-cell Folie" r:id="rId19" imgW="532" imgH="53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8D5EDA2-80B3-5FAF-3A2E-C32FD5D7CC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60349"/>
            <a:ext cx="9723438" cy="7207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Grafik 13" descr="Ein Bild, das Grafiken, Logo, Schrift, Grafikdesign enthält.&#10;&#10;Automatisch generierte Beschreibung">
            <a:extLst>
              <a:ext uri="{FF2B5EF4-FFF2-40B4-BE49-F238E27FC236}">
                <a16:creationId xmlns:a16="http://schemas.microsoft.com/office/drawing/2014/main" id="{AF6D2741-C1CA-21C3-A571-2007E2995D65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243" y="267117"/>
            <a:ext cx="1327795" cy="70932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39960F2-111D-5E80-9C0A-0720B4905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63651" y="6381752"/>
            <a:ext cx="1101433" cy="348569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5881687-E160-4BB0-AB8D-0D67159B6576}" type="datetime3">
              <a:rPr lang="en-US" smtClean="0"/>
              <a:t>23 September 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5BFBDD-63D8-BD33-497B-0179CD4A3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963" y="6381751"/>
            <a:ext cx="7353300" cy="348560"/>
          </a:xfrm>
          <a:prstGeom prst="rect">
            <a:avLst/>
          </a:prstGeom>
        </p:spPr>
        <p:txBody>
          <a:bodyPr lIns="0" anchor="ctr"/>
          <a:lstStyle>
            <a:lvl1pPr algn="l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C1DD0D3-0FD4-ECA9-2402-8DED236EE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7800" y="6381742"/>
            <a:ext cx="488406" cy="348569"/>
          </a:xfrm>
          <a:prstGeom prst="rect">
            <a:avLst/>
          </a:prstGeom>
        </p:spPr>
        <p:txBody>
          <a:bodyPr anchor="ctr"/>
          <a:lstStyle>
            <a:lvl1pPr algn="ctr">
              <a:defRPr sz="1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4596AB2-FCC8-5ACE-8D11-16F09E521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125538"/>
            <a:ext cx="11522075" cy="5111750"/>
          </a:xfrm>
          <a:prstGeom prst="rect">
            <a:avLst/>
          </a:prstGeom>
        </p:spPr>
        <p:txBody>
          <a:bodyPr vert="horz" lIns="0" tIns="72000" rIns="72000" bIns="36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167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/>
  <p:txStyles>
    <p:titleStyle>
      <a:lvl1pPr algn="l" defTabSz="360000" rtl="0" eaLnBrk="1" latinLnBrk="0" hangingPunct="1">
        <a:lnSpc>
          <a:spcPct val="90000"/>
        </a:lnSpc>
        <a:spcBef>
          <a:spcPct val="0"/>
        </a:spcBef>
        <a:buNone/>
        <a:defRPr lang="en-US" sz="2400" b="1" i="0" kern="1200" spc="50" baseline="0" dirty="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360000" rtl="0" eaLnBrk="1" latinLnBrk="0" hangingPunct="1">
        <a:lnSpc>
          <a:spcPct val="90000"/>
        </a:lnSpc>
        <a:spcBef>
          <a:spcPts val="600"/>
        </a:spcBef>
        <a:buClr>
          <a:srgbClr val="1D71B8"/>
        </a:buClr>
        <a:buFont typeface="Wingdings" panose="05000000000000000000" pitchFamily="2" charset="2"/>
        <a:buNone/>
        <a:defRPr sz="2000" b="1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179388" indent="-179388" algn="l" defTabSz="360000" rtl="0" eaLnBrk="1" latinLnBrk="0" hangingPunct="1">
        <a:lnSpc>
          <a:spcPct val="90000"/>
        </a:lnSpc>
        <a:spcBef>
          <a:spcPts val="600"/>
        </a:spcBef>
        <a:buClr>
          <a:srgbClr val="1D71B8"/>
        </a:buClr>
        <a:buFont typeface="Wingdings" panose="05000000000000000000" pitchFamily="2" charset="2"/>
        <a:buChar char="§"/>
        <a:defRPr sz="1800" b="0" i="0" kern="1200">
          <a:solidFill>
            <a:schemeClr val="tx2"/>
          </a:solidFill>
          <a:latin typeface="+mn-lt"/>
          <a:ea typeface="+mn-ea"/>
          <a:cs typeface="+mn-cs"/>
        </a:defRPr>
      </a:lvl2pPr>
      <a:lvl3pPr marL="360363" indent="-180975" algn="l" defTabSz="360000" rtl="0" eaLnBrk="1" latinLnBrk="0" hangingPunct="1">
        <a:lnSpc>
          <a:spcPct val="90000"/>
        </a:lnSpc>
        <a:spcBef>
          <a:spcPts val="600"/>
        </a:spcBef>
        <a:buClr>
          <a:srgbClr val="1D71B8"/>
        </a:buClr>
        <a:buFont typeface="Wingdings" panose="05000000000000000000" pitchFamily="2" charset="2"/>
        <a:buChar char="§"/>
        <a:defRPr sz="1600" b="0" i="0" kern="1200">
          <a:solidFill>
            <a:schemeClr val="tx2"/>
          </a:solidFill>
          <a:latin typeface="+mn-lt"/>
          <a:ea typeface="+mn-ea"/>
          <a:cs typeface="+mn-cs"/>
        </a:defRPr>
      </a:lvl3pPr>
      <a:lvl4pPr marL="534988" indent="-180975" algn="l" defTabSz="360000" rtl="0" eaLnBrk="1" latinLnBrk="0" hangingPunct="1">
        <a:lnSpc>
          <a:spcPct val="90000"/>
        </a:lnSpc>
        <a:spcBef>
          <a:spcPts val="600"/>
        </a:spcBef>
        <a:buClr>
          <a:srgbClr val="1D71B8"/>
        </a:buClr>
        <a:buFont typeface="Wingdings" panose="05000000000000000000" pitchFamily="2" charset="2"/>
        <a:buChar char="§"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4pPr>
      <a:lvl5pPr marL="720725" indent="-179388" algn="l" defTabSz="3600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11">
          <p15:clr>
            <a:srgbClr val="547EBF"/>
          </p15:clr>
        </p15:guide>
        <p15:guide id="5" pos="7469">
          <p15:clr>
            <a:srgbClr val="547EBF"/>
          </p15:clr>
        </p15:guide>
        <p15:guide id="18" orient="horz" pos="4020">
          <p15:clr>
            <a:srgbClr val="F26B43"/>
          </p15:clr>
        </p15:guide>
        <p15:guide id="19" orient="horz" pos="709">
          <p15:clr>
            <a:srgbClr val="F26B43"/>
          </p15:clr>
        </p15:guide>
        <p15:guide id="20" orient="horz" pos="618">
          <p15:clr>
            <a:srgbClr val="F26B43"/>
          </p15:clr>
        </p15:guide>
        <p15:guide id="22" orient="horz" pos="3929">
          <p15:clr>
            <a:srgbClr val="F26B43"/>
          </p15:clr>
        </p15:guide>
        <p15:guide id="23" orient="horz" pos="164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2.xml"/><Relationship Id="rId5" Type="http://schemas.openxmlformats.org/officeDocument/2006/relationships/image" Target="../media/image15.pn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oleObject" Target="../embeddings/oleObject17.bin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7.emf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7.emf"/><Relationship Id="rId10" Type="http://schemas.openxmlformats.org/officeDocument/2006/relationships/image" Target="../media/image33.png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oleObject" Target="../embeddings/oleObject20.bin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emf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851B1C-115B-9E98-EBF4-2C2D119C00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800" dirty="0"/>
              <a:t>Manufacturing-X and AutomationML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62AE35F-5E1F-C24F-69A8-602A6213A3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Potentials and Pitfalls</a:t>
            </a:r>
          </a:p>
          <a:p>
            <a:r>
              <a:rPr lang="en-US" dirty="0"/>
              <a:t>September 23</a:t>
            </a:r>
            <a:r>
              <a:rPr lang="en-US" baseline="30000" dirty="0"/>
              <a:t>rd</a:t>
            </a:r>
            <a:r>
              <a:rPr lang="en-US" dirty="0"/>
              <a:t> 2026</a:t>
            </a:r>
          </a:p>
          <a:p>
            <a:r>
              <a:rPr lang="en-US" dirty="0"/>
              <a:t>Pforzheim, Germany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608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4591128-F7D6-C205-1C9C-75C80595DB8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4591128-F7D6-C205-1C9C-75C80595DB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957DDF09-822E-232A-E5BB-135D97421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>
                <a:solidFill>
                  <a:schemeClr val="accent1"/>
                </a:solidFill>
              </a:rPr>
              <a:t>Factory-X Kernel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Systemic approach to „Manufacturing-X“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CFF504F-A5ED-C471-197C-D974B9FF018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8AF617-3070-429C-8BD4-B36BEC6D7662}" type="datetime1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23.09.2026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70ED056-B153-3923-7137-F7399DE90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angle 53">
            <a:extLst>
              <a:ext uri="{FF2B5EF4-FFF2-40B4-BE49-F238E27FC236}">
                <a16:creationId xmlns:a16="http://schemas.microsoft.com/office/drawing/2014/main" id="{FD1DB81D-A6B6-2212-BFCF-6A4AE14E0009}"/>
              </a:ext>
            </a:extLst>
          </p:cNvPr>
          <p:cNvSpPr/>
          <p:nvPr/>
        </p:nvSpPr>
        <p:spPr bwMode="gray">
          <a:xfrm>
            <a:off x="2102037" y="5487691"/>
            <a:ext cx="9418627" cy="433671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63984" tIns="63984" rIns="63984" bIns="63984" rtlCol="0" anchor="ctr"/>
          <a:lstStyle/>
          <a:p>
            <a:pPr marL="0" marR="0" lvl="0" indent="0" algn="ctr" defTabSz="1625031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Unicode MS" pitchFamily="34" charset="-128"/>
                <a:cs typeface="Arial Unicode MS" pitchFamily="34" charset="-128"/>
              </a:rPr>
              <a:t>Regulatory framework and standards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DC2E1D9B-257A-CDE8-6750-D37278593386}"/>
              </a:ext>
            </a:extLst>
          </p:cNvPr>
          <p:cNvSpPr>
            <a:spLocks/>
          </p:cNvSpPr>
          <p:nvPr/>
        </p:nvSpPr>
        <p:spPr>
          <a:xfrm>
            <a:off x="5708971" y="1987901"/>
            <a:ext cx="3637100" cy="300970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>
            <a:softEdge rad="635000"/>
          </a:effectLst>
        </p:spPr>
        <p:txBody>
          <a:bodyPr lIns="0" rIns="0" rtlCol="0" anchor="ctr"/>
          <a:lstStyle/>
          <a:p>
            <a:pPr marL="0" marR="0" lvl="0" indent="0" algn="ctr" defTabSz="16255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Manufacturing-X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144950B7-2F7A-291C-3EF9-50B28BAD60C4}"/>
              </a:ext>
            </a:extLst>
          </p:cNvPr>
          <p:cNvGrpSpPr/>
          <p:nvPr/>
        </p:nvGrpSpPr>
        <p:grpSpPr>
          <a:xfrm>
            <a:off x="1966297" y="2359217"/>
            <a:ext cx="9554369" cy="3057020"/>
            <a:chOff x="1528097" y="1432446"/>
            <a:chExt cx="7863355" cy="2021555"/>
          </a:xfrm>
        </p:grpSpPr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DC10DD4A-AD32-DF80-0674-BFB72AD2B8B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28097" y="1432446"/>
              <a:ext cx="7863355" cy="2021555"/>
              <a:chOff x="1357249" y="2073934"/>
              <a:chExt cx="11922057" cy="3064987"/>
            </a:xfrm>
          </p:grpSpPr>
          <p:sp>
            <p:nvSpPr>
              <p:cNvPr id="24" name="Rectangle 53">
                <a:extLst>
                  <a:ext uri="{FF2B5EF4-FFF2-40B4-BE49-F238E27FC236}">
                    <a16:creationId xmlns:a16="http://schemas.microsoft.com/office/drawing/2014/main" id="{FA63905E-99BE-6D35-FCA5-F6356867E9BD}"/>
                  </a:ext>
                </a:extLst>
              </p:cNvPr>
              <p:cNvSpPr/>
              <p:nvPr/>
            </p:nvSpPr>
            <p:spPr bwMode="gray">
              <a:xfrm>
                <a:off x="1534865" y="4704120"/>
                <a:ext cx="11744441" cy="434801"/>
              </a:xfrm>
              <a:prstGeom prst="rect">
                <a:avLst/>
              </a:prstGeom>
              <a:solidFill>
                <a:srgbClr val="668CB3">
                  <a:lumMod val="50000"/>
                </a:srgbClr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63984" tIns="63984" rIns="63984" bIns="63984" rtlCol="0" anchor="ctr"/>
              <a:lstStyle/>
              <a:p>
                <a:pPr marL="0" marR="0" lvl="0" indent="0" algn="ctr" defTabSz="1625031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Arial Unicode MS" pitchFamily="34" charset="-128"/>
                    <a:cs typeface="Arial Unicode MS" pitchFamily="34" charset="-128"/>
                  </a:rPr>
                  <a:t>Shared technical base layer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25" name="Rectangle 7">
                <a:extLst>
                  <a:ext uri="{FF2B5EF4-FFF2-40B4-BE49-F238E27FC236}">
                    <a16:creationId xmlns:a16="http://schemas.microsoft.com/office/drawing/2014/main" id="{2428BEAD-CB11-C8C9-DA0C-925D054502D4}"/>
                  </a:ext>
                </a:extLst>
              </p:cNvPr>
              <p:cNvSpPr/>
              <p:nvPr/>
            </p:nvSpPr>
            <p:spPr bwMode="gray">
              <a:xfrm>
                <a:off x="1996164" y="4184526"/>
                <a:ext cx="10793819" cy="436651"/>
              </a:xfrm>
              <a:prstGeom prst="rect">
                <a:avLst/>
              </a:prstGeom>
              <a:solidFill>
                <a:srgbClr val="668CB3">
                  <a:lumMod val="60000"/>
                  <a:lumOff val="40000"/>
                </a:srgbClr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63984" tIns="63984" rIns="63984" bIns="63984" rtlCol="0" anchor="ctr"/>
              <a:lstStyle/>
              <a:p>
                <a:pPr marL="0" marR="0" lvl="0" indent="0" algn="ctr" defTabSz="1625031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 Unicode MS"/>
                    <a:cs typeface="Arial Unicode MS"/>
                  </a:rPr>
                  <a:t>Shared Services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 Unicode MS"/>
                  <a:cs typeface="Arial Unicode MS"/>
                </a:endParaRPr>
              </a:p>
            </p:txBody>
          </p:sp>
          <p:grpSp>
            <p:nvGrpSpPr>
              <p:cNvPr id="26" name="Group 34">
                <a:extLst>
                  <a:ext uri="{FF2B5EF4-FFF2-40B4-BE49-F238E27FC236}">
                    <a16:creationId xmlns:a16="http://schemas.microsoft.com/office/drawing/2014/main" id="{AFA7D98D-3D5A-0CE3-1CC9-3314AE50F697}"/>
                  </a:ext>
                </a:extLst>
              </p:cNvPr>
              <p:cNvGrpSpPr/>
              <p:nvPr/>
            </p:nvGrpSpPr>
            <p:grpSpPr>
              <a:xfrm>
                <a:off x="1357249" y="2073934"/>
                <a:ext cx="10109729" cy="1980955"/>
                <a:chOff x="1336681" y="2073581"/>
                <a:chExt cx="10530819" cy="1981471"/>
              </a:xfrm>
            </p:grpSpPr>
            <p:sp>
              <p:nvSpPr>
                <p:cNvPr id="27" name="Rectangle 8">
                  <a:extLst>
                    <a:ext uri="{FF2B5EF4-FFF2-40B4-BE49-F238E27FC236}">
                      <a16:creationId xmlns:a16="http://schemas.microsoft.com/office/drawing/2014/main" id="{E2F32F24-4455-1211-3327-307C20B3582F}"/>
                    </a:ext>
                  </a:extLst>
                </p:cNvPr>
                <p:cNvSpPr/>
                <p:nvPr/>
              </p:nvSpPr>
              <p:spPr bwMode="gray">
                <a:xfrm>
                  <a:off x="1336681" y="2075230"/>
                  <a:ext cx="1817334" cy="1979822"/>
                </a:xfrm>
                <a:prstGeom prst="rect">
                  <a:avLst/>
                </a:prstGeom>
                <a:solidFill>
                  <a:srgbClr val="FFC000"/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lIns="63984" tIns="63984" rIns="63984" bIns="63984" rtlCol="0" anchor="ctr"/>
                <a:lstStyle/>
                <a:p>
                  <a:pPr marL="0" marR="0" lvl="0" indent="0" algn="ctr" defTabSz="1625031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sp>
              <p:nvSpPr>
                <p:cNvPr id="28" name="Rectangle 9">
                  <a:extLst>
                    <a:ext uri="{FF2B5EF4-FFF2-40B4-BE49-F238E27FC236}">
                      <a16:creationId xmlns:a16="http://schemas.microsoft.com/office/drawing/2014/main" id="{5475F9E9-C3D9-27EA-A5C3-7711208A5DB5}"/>
                    </a:ext>
                  </a:extLst>
                </p:cNvPr>
                <p:cNvSpPr/>
                <p:nvPr/>
              </p:nvSpPr>
              <p:spPr bwMode="gray">
                <a:xfrm>
                  <a:off x="3023155" y="2075728"/>
                  <a:ext cx="1310184" cy="1964361"/>
                </a:xfrm>
                <a:prstGeom prst="rect">
                  <a:avLst/>
                </a:prstGeom>
                <a:solidFill>
                  <a:srgbClr val="73B731"/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lIns="63984" tIns="63984" rIns="63984" bIns="63984" rtlCol="0" anchor="ctr"/>
                <a:lstStyle/>
                <a:p>
                  <a:pPr marL="0" marR="0" lvl="0" indent="0" algn="ctr" defTabSz="1625031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 Unicode MS" pitchFamily="34" charset="-128"/>
                      <a:cs typeface="Arial Unicode MS" pitchFamily="34" charset="-128"/>
                    </a:rPr>
                    <a:t>Factory-X</a:t>
                  </a:r>
                </a:p>
                <a:p>
                  <a:pPr marL="0" marR="0" lvl="0" indent="0" algn="ctr" defTabSz="1625031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sp>
              <p:nvSpPr>
                <p:cNvPr id="29" name="Rectangle 10">
                  <a:extLst>
                    <a:ext uri="{FF2B5EF4-FFF2-40B4-BE49-F238E27FC236}">
                      <a16:creationId xmlns:a16="http://schemas.microsoft.com/office/drawing/2014/main" id="{657B9466-E43D-5641-0845-75955B35DD36}"/>
                    </a:ext>
                  </a:extLst>
                </p:cNvPr>
                <p:cNvSpPr/>
                <p:nvPr/>
              </p:nvSpPr>
              <p:spPr bwMode="gray">
                <a:xfrm>
                  <a:off x="4507450" y="2075230"/>
                  <a:ext cx="1364518" cy="1637873"/>
                </a:xfrm>
                <a:prstGeom prst="rect">
                  <a:avLst/>
                </a:prstGeom>
                <a:solidFill>
                  <a:srgbClr val="DAE462"/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lIns="48000" tIns="48000" rIns="48000" bIns="48000" rtlCol="0" anchor="ctr"/>
                <a:lstStyle/>
                <a:p>
                  <a:pPr marL="0" marR="0" lvl="0" indent="0" algn="ctr" defTabSz="1625031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 Unicode MS" pitchFamily="34" charset="-128"/>
                      <a:cs typeface="Arial Unicode MS" pitchFamily="34" charset="-128"/>
                    </a:rPr>
                    <a:t>Process-X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sp>
              <p:nvSpPr>
                <p:cNvPr id="30" name="Rectangle 11">
                  <a:extLst>
                    <a:ext uri="{FF2B5EF4-FFF2-40B4-BE49-F238E27FC236}">
                      <a16:creationId xmlns:a16="http://schemas.microsoft.com/office/drawing/2014/main" id="{BF0FC7D3-6BA1-75D4-7D7D-0940544F1C96}"/>
                    </a:ext>
                  </a:extLst>
                </p:cNvPr>
                <p:cNvSpPr/>
                <p:nvPr/>
              </p:nvSpPr>
              <p:spPr bwMode="gray">
                <a:xfrm>
                  <a:off x="6006332" y="2075228"/>
                  <a:ext cx="1364519" cy="1637873"/>
                </a:xfrm>
                <a:prstGeom prst="rect">
                  <a:avLst/>
                </a:prstGeom>
                <a:solidFill>
                  <a:srgbClr val="DAE462"/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lIns="63984" tIns="63984" rIns="63984" bIns="63984" rtlCol="0" anchor="ctr"/>
                <a:lstStyle/>
                <a:p>
                  <a:pPr marL="0" marR="0" lvl="0" indent="0" algn="ctr" defTabSz="1625031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 Unicode MS" pitchFamily="34" charset="-128"/>
                      <a:cs typeface="Arial Unicode MS" pitchFamily="34" charset="-128"/>
                    </a:rPr>
                    <a:t>Robot-X</a:t>
                  </a:r>
                </a:p>
              </p:txBody>
            </p:sp>
            <p:sp>
              <p:nvSpPr>
                <p:cNvPr id="31" name="Rectangle 12">
                  <a:extLst>
                    <a:ext uri="{FF2B5EF4-FFF2-40B4-BE49-F238E27FC236}">
                      <a16:creationId xmlns:a16="http://schemas.microsoft.com/office/drawing/2014/main" id="{13F7012C-D532-172D-27F1-A5CF80DF4E03}"/>
                    </a:ext>
                  </a:extLst>
                </p:cNvPr>
                <p:cNvSpPr/>
                <p:nvPr/>
              </p:nvSpPr>
              <p:spPr bwMode="gray">
                <a:xfrm>
                  <a:off x="7505214" y="2075227"/>
                  <a:ext cx="1364520" cy="1637873"/>
                </a:xfrm>
                <a:prstGeom prst="rect">
                  <a:avLst/>
                </a:prstGeom>
                <a:solidFill>
                  <a:srgbClr val="DAE462"/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lIns="0" tIns="63984" rIns="0" bIns="63984" rtlCol="0" anchor="ctr"/>
                <a:lstStyle/>
                <a:p>
                  <a:pPr marL="0" marR="0" lvl="0" indent="0" algn="ctr" defTabSz="1625031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 Unicode MS" pitchFamily="34" charset="-128"/>
                      <a:cs typeface="Arial Unicode MS" pitchFamily="34" charset="-128"/>
                    </a:rPr>
                    <a:t>Semicon-ductor-X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sp>
              <p:nvSpPr>
                <p:cNvPr id="32" name="Rectangle 13">
                  <a:extLst>
                    <a:ext uri="{FF2B5EF4-FFF2-40B4-BE49-F238E27FC236}">
                      <a16:creationId xmlns:a16="http://schemas.microsoft.com/office/drawing/2014/main" id="{BD2C2A8A-0288-B613-0F60-45889EB8713D}"/>
                    </a:ext>
                  </a:extLst>
                </p:cNvPr>
                <p:cNvSpPr/>
                <p:nvPr/>
              </p:nvSpPr>
              <p:spPr bwMode="gray">
                <a:xfrm>
                  <a:off x="9004098" y="2075226"/>
                  <a:ext cx="1364520" cy="1637873"/>
                </a:xfrm>
                <a:prstGeom prst="rect">
                  <a:avLst/>
                </a:prstGeom>
                <a:solidFill>
                  <a:srgbClr val="DAE462"/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lIns="0" tIns="63984" rIns="0" bIns="63984" rtlCol="0" anchor="ctr"/>
                <a:lstStyle/>
                <a:p>
                  <a:pPr marL="0" marR="0" lvl="0" indent="0" algn="ctr" defTabSz="1625031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 Unicode MS" pitchFamily="34" charset="-128"/>
                      <a:cs typeface="Arial Unicode MS" pitchFamily="34" charset="-128"/>
                    </a:rPr>
                    <a:t>Aerospace-X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sp>
              <p:nvSpPr>
                <p:cNvPr id="33" name="Rectangle 29">
                  <a:extLst>
                    <a:ext uri="{FF2B5EF4-FFF2-40B4-BE49-F238E27FC236}">
                      <a16:creationId xmlns:a16="http://schemas.microsoft.com/office/drawing/2014/main" id="{393B1A3F-018B-6152-27FA-6341E0C0646B}"/>
                    </a:ext>
                  </a:extLst>
                </p:cNvPr>
                <p:cNvSpPr/>
                <p:nvPr/>
              </p:nvSpPr>
              <p:spPr bwMode="gray">
                <a:xfrm>
                  <a:off x="10502983" y="2073581"/>
                  <a:ext cx="1364517" cy="1637873"/>
                </a:xfrm>
                <a:prstGeom prst="rect">
                  <a:avLst/>
                </a:prstGeom>
                <a:solidFill>
                  <a:srgbClr val="DAE462"/>
                </a:solidFill>
                <a:ln w="25400" algn="ctr">
                  <a:noFill/>
                  <a:miter lim="800000"/>
                  <a:headEnd/>
                  <a:tailEnd/>
                </a:ln>
              </p:spPr>
              <p:txBody>
                <a:bodyPr lIns="63984" tIns="63984" rIns="63984" bIns="63984" rtlCol="0" anchor="ctr"/>
                <a:lstStyle/>
                <a:p>
                  <a:pPr marL="0" marR="0" lvl="0" indent="0" algn="ctr" defTabSz="1625031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0AB00"/>
                    </a:buClr>
                    <a:buSzPct val="80000"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Arial Unicode MS" pitchFamily="34" charset="-128"/>
                      <a:cs typeface="Arial Unicode MS" pitchFamily="34" charset="-128"/>
                    </a:rPr>
                    <a:t>Energy Data-X, …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</p:grpSp>
        </p:grpSp>
        <p:sp>
          <p:nvSpPr>
            <p:cNvPr id="22" name="Rectangle 53">
              <a:extLst>
                <a:ext uri="{FF2B5EF4-FFF2-40B4-BE49-F238E27FC236}">
                  <a16:creationId xmlns:a16="http://schemas.microsoft.com/office/drawing/2014/main" id="{184A1278-DAFA-E7FF-BEAE-9FC4252E3E87}"/>
                </a:ext>
              </a:extLst>
            </p:cNvPr>
            <p:cNvSpPr/>
            <p:nvPr/>
          </p:nvSpPr>
          <p:spPr bwMode="gray">
            <a:xfrm>
              <a:off x="1645247" y="2821272"/>
              <a:ext cx="252000" cy="632729"/>
            </a:xfrm>
            <a:prstGeom prst="rect">
              <a:avLst/>
            </a:prstGeom>
            <a:solidFill>
              <a:srgbClr val="668CB3">
                <a:lumMod val="50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lIns="63984" tIns="63984" rIns="63984" bIns="63984" rtlCol="0" anchor="ctr"/>
            <a:lstStyle/>
            <a:p>
              <a:pPr marL="0" marR="0" lvl="0" indent="0" algn="ctr" defTabSz="1625031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Rectangle 53">
              <a:extLst>
                <a:ext uri="{FF2B5EF4-FFF2-40B4-BE49-F238E27FC236}">
                  <a16:creationId xmlns:a16="http://schemas.microsoft.com/office/drawing/2014/main" id="{AC0F9438-CE9D-41F2-0D76-F535F4D4C8F8}"/>
                </a:ext>
              </a:extLst>
            </p:cNvPr>
            <p:cNvSpPr/>
            <p:nvPr/>
          </p:nvSpPr>
          <p:spPr bwMode="gray">
            <a:xfrm>
              <a:off x="9139452" y="2817516"/>
              <a:ext cx="252000" cy="636004"/>
            </a:xfrm>
            <a:prstGeom prst="rect">
              <a:avLst/>
            </a:prstGeom>
            <a:solidFill>
              <a:srgbClr val="668CB3">
                <a:lumMod val="50000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lIns="63984" tIns="63984" rIns="63984" bIns="63984" rtlCol="0" anchor="ctr"/>
            <a:lstStyle/>
            <a:p>
              <a:pPr marL="0" marR="0" lvl="0" indent="0" algn="ctr" defTabSz="1625031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34" name="Rechteck 33">
            <a:extLst>
              <a:ext uri="{FF2B5EF4-FFF2-40B4-BE49-F238E27FC236}">
                <a16:creationId xmlns:a16="http://schemas.microsoft.com/office/drawing/2014/main" id="{02E37599-F3C9-265F-5CA2-9EA85936A065}"/>
              </a:ext>
            </a:extLst>
          </p:cNvPr>
          <p:cNvSpPr/>
          <p:nvPr/>
        </p:nvSpPr>
        <p:spPr>
          <a:xfrm>
            <a:off x="2002921" y="4355070"/>
            <a:ext cx="9603527" cy="1713861"/>
          </a:xfrm>
          <a:prstGeom prst="rect">
            <a:avLst/>
          </a:prstGeom>
          <a:noFill/>
          <a:ln w="76200">
            <a:solidFill>
              <a:srgbClr val="73B7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Pfeil: nach oben und unten 34">
            <a:extLst>
              <a:ext uri="{FF2B5EF4-FFF2-40B4-BE49-F238E27FC236}">
                <a16:creationId xmlns:a16="http://schemas.microsoft.com/office/drawing/2014/main" id="{5BBA84D6-ECFA-6CCD-D1B0-E1B9A6A97940}"/>
              </a:ext>
            </a:extLst>
          </p:cNvPr>
          <p:cNvSpPr/>
          <p:nvPr/>
        </p:nvSpPr>
        <p:spPr>
          <a:xfrm>
            <a:off x="5364166" y="3983073"/>
            <a:ext cx="111237" cy="340975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Pfeil: nach oben und unten 35">
            <a:extLst>
              <a:ext uri="{FF2B5EF4-FFF2-40B4-BE49-F238E27FC236}">
                <a16:creationId xmlns:a16="http://schemas.microsoft.com/office/drawing/2014/main" id="{23B0DEB9-DA99-EBBB-F06A-134E4A3AB3BE}"/>
              </a:ext>
            </a:extLst>
          </p:cNvPr>
          <p:cNvSpPr/>
          <p:nvPr/>
        </p:nvSpPr>
        <p:spPr>
          <a:xfrm>
            <a:off x="6403992" y="3983561"/>
            <a:ext cx="111237" cy="340975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Pfeil: nach oben und unten 36">
            <a:extLst>
              <a:ext uri="{FF2B5EF4-FFF2-40B4-BE49-F238E27FC236}">
                <a16:creationId xmlns:a16="http://schemas.microsoft.com/office/drawing/2014/main" id="{2454AD4C-DA0A-611D-7265-67D37D516748}"/>
              </a:ext>
            </a:extLst>
          </p:cNvPr>
          <p:cNvSpPr/>
          <p:nvPr/>
        </p:nvSpPr>
        <p:spPr>
          <a:xfrm>
            <a:off x="7476502" y="3983561"/>
            <a:ext cx="111237" cy="340975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Pfeil: nach oben und unten 37">
            <a:extLst>
              <a:ext uri="{FF2B5EF4-FFF2-40B4-BE49-F238E27FC236}">
                <a16:creationId xmlns:a16="http://schemas.microsoft.com/office/drawing/2014/main" id="{B5A3204F-CF24-7806-8494-A594A91860E2}"/>
              </a:ext>
            </a:extLst>
          </p:cNvPr>
          <p:cNvSpPr/>
          <p:nvPr/>
        </p:nvSpPr>
        <p:spPr>
          <a:xfrm>
            <a:off x="8559724" y="3983561"/>
            <a:ext cx="111237" cy="340975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Pfeil: nach oben und unten 38">
            <a:extLst>
              <a:ext uri="{FF2B5EF4-FFF2-40B4-BE49-F238E27FC236}">
                <a16:creationId xmlns:a16="http://schemas.microsoft.com/office/drawing/2014/main" id="{39074926-2803-4FD5-20A0-EA495E364282}"/>
              </a:ext>
            </a:extLst>
          </p:cNvPr>
          <p:cNvSpPr/>
          <p:nvPr/>
        </p:nvSpPr>
        <p:spPr>
          <a:xfrm>
            <a:off x="9622751" y="3983561"/>
            <a:ext cx="111237" cy="340975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0" name="Picture 2" descr="Catena-X - SupplyOn">
            <a:extLst>
              <a:ext uri="{FF2B5EF4-FFF2-40B4-BE49-F238E27FC236}">
                <a16:creationId xmlns:a16="http://schemas.microsoft.com/office/drawing/2014/main" id="{D4A21D29-69B8-5D0A-C7FB-661A33DAB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817" y="3015714"/>
            <a:ext cx="867243" cy="23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hteck 40">
            <a:extLst>
              <a:ext uri="{FF2B5EF4-FFF2-40B4-BE49-F238E27FC236}">
                <a16:creationId xmlns:a16="http://schemas.microsoft.com/office/drawing/2014/main" id="{12F05F01-4F40-B5F9-A770-EE904ECF0846}"/>
              </a:ext>
            </a:extLst>
          </p:cNvPr>
          <p:cNvSpPr/>
          <p:nvPr/>
        </p:nvSpPr>
        <p:spPr>
          <a:xfrm>
            <a:off x="3307603" y="1366058"/>
            <a:ext cx="5607483" cy="721399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E38828C2-2104-934C-0AF4-E1C1D5D01A7A}"/>
              </a:ext>
            </a:extLst>
          </p:cNvPr>
          <p:cNvSpPr/>
          <p:nvPr/>
        </p:nvSpPr>
        <p:spPr>
          <a:xfrm>
            <a:off x="3908420" y="1529664"/>
            <a:ext cx="47577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625031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/>
                <a:cs typeface="Arial Unicode MS"/>
              </a:rPr>
              <a:t>Transfer project (tbc)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/>
              <a:cs typeface="Arial Unicode MS"/>
            </a:endParaRPr>
          </a:p>
        </p:txBody>
      </p:sp>
      <p:sp>
        <p:nvSpPr>
          <p:cNvPr id="43" name="Pfeil: nach oben und unten 42">
            <a:extLst>
              <a:ext uri="{FF2B5EF4-FFF2-40B4-BE49-F238E27FC236}">
                <a16:creationId xmlns:a16="http://schemas.microsoft.com/office/drawing/2014/main" id="{464A2CDE-10CE-DDBB-208E-1ECBBEA09A6E}"/>
              </a:ext>
            </a:extLst>
          </p:cNvPr>
          <p:cNvSpPr/>
          <p:nvPr/>
        </p:nvSpPr>
        <p:spPr>
          <a:xfrm>
            <a:off x="3695734" y="2087755"/>
            <a:ext cx="111237" cy="293079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Pfeil: nach oben und unten 43">
            <a:extLst>
              <a:ext uri="{FF2B5EF4-FFF2-40B4-BE49-F238E27FC236}">
                <a16:creationId xmlns:a16="http://schemas.microsoft.com/office/drawing/2014/main" id="{8A5F7B74-80F9-B575-7A0A-5CD15E781922}"/>
              </a:ext>
            </a:extLst>
          </p:cNvPr>
          <p:cNvSpPr/>
          <p:nvPr/>
        </p:nvSpPr>
        <p:spPr>
          <a:xfrm>
            <a:off x="4847862" y="2082576"/>
            <a:ext cx="111237" cy="272353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Pfeil: nach oben und unten 44">
            <a:extLst>
              <a:ext uri="{FF2B5EF4-FFF2-40B4-BE49-F238E27FC236}">
                <a16:creationId xmlns:a16="http://schemas.microsoft.com/office/drawing/2014/main" id="{14A83000-C6DA-85FF-EC00-6066BF1CF650}"/>
              </a:ext>
            </a:extLst>
          </p:cNvPr>
          <p:cNvSpPr/>
          <p:nvPr/>
        </p:nvSpPr>
        <p:spPr>
          <a:xfrm>
            <a:off x="5999990" y="2078285"/>
            <a:ext cx="111237" cy="293043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Pfeil: nach oben und unten 45">
            <a:extLst>
              <a:ext uri="{FF2B5EF4-FFF2-40B4-BE49-F238E27FC236}">
                <a16:creationId xmlns:a16="http://schemas.microsoft.com/office/drawing/2014/main" id="{5D444CEE-6FC6-182B-F64D-2ED2D9E3DA6D}"/>
              </a:ext>
            </a:extLst>
          </p:cNvPr>
          <p:cNvSpPr/>
          <p:nvPr/>
        </p:nvSpPr>
        <p:spPr>
          <a:xfrm>
            <a:off x="7232902" y="2078286"/>
            <a:ext cx="111237" cy="280929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Pfeil: nach oben und unten 46">
            <a:extLst>
              <a:ext uri="{FF2B5EF4-FFF2-40B4-BE49-F238E27FC236}">
                <a16:creationId xmlns:a16="http://schemas.microsoft.com/office/drawing/2014/main" id="{BA18FB69-9FC8-DD3B-CB00-970EC27496C8}"/>
              </a:ext>
            </a:extLst>
          </p:cNvPr>
          <p:cNvSpPr/>
          <p:nvPr/>
        </p:nvSpPr>
        <p:spPr>
          <a:xfrm>
            <a:off x="8304246" y="2086865"/>
            <a:ext cx="111237" cy="272353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7C8B9E24-679B-F407-8069-58342FDAF4A3}"/>
              </a:ext>
            </a:extLst>
          </p:cNvPr>
          <p:cNvSpPr/>
          <p:nvPr/>
        </p:nvSpPr>
        <p:spPr>
          <a:xfrm>
            <a:off x="1966298" y="1365759"/>
            <a:ext cx="1109916" cy="7213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5B107FAD-E96F-FEF8-4C51-7238BDFE9C9E}"/>
              </a:ext>
            </a:extLst>
          </p:cNvPr>
          <p:cNvSpPr/>
          <p:nvPr/>
        </p:nvSpPr>
        <p:spPr>
          <a:xfrm>
            <a:off x="1967542" y="1548543"/>
            <a:ext cx="1086644" cy="343159"/>
          </a:xfrm>
          <a:prstGeom prst="rect">
            <a:avLst/>
          </a:prstGeom>
        </p:spPr>
        <p:txBody>
          <a:bodyPr wrap="square" lIns="48000" tIns="48000" rIns="48000" bIns="48000">
            <a:spAutoFit/>
          </a:bodyPr>
          <a:lstStyle/>
          <a:p>
            <a:pPr marL="0" marR="0" lvl="0" indent="0" algn="ctr" defTabSz="1625031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/>
                <a:cs typeface="Arial Unicode MS"/>
              </a:rPr>
              <a:t>Transfer-X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/>
              <a:cs typeface="Arial Unicode MS"/>
            </a:endParaRPr>
          </a:p>
        </p:txBody>
      </p:sp>
      <p:sp>
        <p:nvSpPr>
          <p:cNvPr id="50" name="Pfeil: nach oben und unten 49">
            <a:extLst>
              <a:ext uri="{FF2B5EF4-FFF2-40B4-BE49-F238E27FC236}">
                <a16:creationId xmlns:a16="http://schemas.microsoft.com/office/drawing/2014/main" id="{B9F0641D-5092-4376-3766-D1BBC6B5BD59}"/>
              </a:ext>
            </a:extLst>
          </p:cNvPr>
          <p:cNvSpPr/>
          <p:nvPr/>
        </p:nvSpPr>
        <p:spPr>
          <a:xfrm>
            <a:off x="2528379" y="2069865"/>
            <a:ext cx="111237" cy="291977"/>
          </a:xfrm>
          <a:prstGeom prst="up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Pfeil: nach oben und unten 50">
            <a:extLst>
              <a:ext uri="{FF2B5EF4-FFF2-40B4-BE49-F238E27FC236}">
                <a16:creationId xmlns:a16="http://schemas.microsoft.com/office/drawing/2014/main" id="{50AB54B2-ADDD-1C36-426A-B540A05841AB}"/>
              </a:ext>
            </a:extLst>
          </p:cNvPr>
          <p:cNvSpPr/>
          <p:nvPr/>
        </p:nvSpPr>
        <p:spPr>
          <a:xfrm rot="5400000">
            <a:off x="3120419" y="1551289"/>
            <a:ext cx="147295" cy="340817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29">
            <a:extLst>
              <a:ext uri="{FF2B5EF4-FFF2-40B4-BE49-F238E27FC236}">
                <a16:creationId xmlns:a16="http://schemas.microsoft.com/office/drawing/2014/main" id="{79A419BF-7013-882F-E876-1CBAFBF11A6C}"/>
              </a:ext>
            </a:extLst>
          </p:cNvPr>
          <p:cNvSpPr/>
          <p:nvPr/>
        </p:nvSpPr>
        <p:spPr bwMode="gray">
          <a:xfrm>
            <a:off x="10307113" y="2365154"/>
            <a:ext cx="1311668" cy="1613316"/>
          </a:xfrm>
          <a:prstGeom prst="rect">
            <a:avLst/>
          </a:prstGeom>
          <a:solidFill>
            <a:srgbClr val="92D050"/>
          </a:solidFill>
          <a:ln w="25400" algn="ctr">
            <a:noFill/>
            <a:miter lim="800000"/>
            <a:headEnd/>
            <a:tailEnd/>
          </a:ln>
        </p:spPr>
        <p:txBody>
          <a:bodyPr lIns="0" tIns="63984" rIns="0" bIns="63984" rtlCol="0" anchor="ctr"/>
          <a:lstStyle/>
          <a:p>
            <a:pPr marL="0" marR="0" lvl="0" indent="0" algn="ctr" defTabSz="1625031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 pitchFamily="34" charset="-128"/>
                <a:cs typeface="Arial Unicode MS" pitchFamily="34" charset="-128"/>
              </a:rPr>
              <a:t>International Manufactu-ring-X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AA7EF7C6-7A02-56B8-83DC-23BC770A1549}"/>
              </a:ext>
            </a:extLst>
          </p:cNvPr>
          <p:cNvSpPr/>
          <p:nvPr/>
        </p:nvSpPr>
        <p:spPr>
          <a:xfrm>
            <a:off x="325517" y="1356521"/>
            <a:ext cx="1642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625031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/>
                <a:cs typeface="Arial Unicode MS"/>
              </a:rPr>
              <a:t>Including SME and additional sectors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86C6CBB1-3165-0C2B-74D7-ABDDC5BDD1DC}"/>
              </a:ext>
            </a:extLst>
          </p:cNvPr>
          <p:cNvSpPr/>
          <p:nvPr/>
        </p:nvSpPr>
        <p:spPr>
          <a:xfrm>
            <a:off x="324272" y="2787334"/>
            <a:ext cx="16420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625031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/>
                <a:cs typeface="Arial Unicode MS"/>
              </a:rPr>
              <a:t>Research and development: Industry Use Cases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/>
              <a:cs typeface="Arial Unicode MS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0FC417D2-738B-C212-5EDA-0483C74E1C3B}"/>
              </a:ext>
            </a:extLst>
          </p:cNvPr>
          <p:cNvSpPr/>
          <p:nvPr/>
        </p:nvSpPr>
        <p:spPr>
          <a:xfrm>
            <a:off x="325517" y="4484122"/>
            <a:ext cx="1494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6250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 Unicode MS"/>
                <a:cs typeface="Arial Unicode MS"/>
              </a:rPr>
              <a:t>Common Base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 Unicode MS"/>
              <a:cs typeface="Arial Unicode MS"/>
            </a:endParaRP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4ABB570A-D309-5E35-0636-02CCA10B942E}"/>
              </a:ext>
            </a:extLst>
          </p:cNvPr>
          <p:cNvGrpSpPr/>
          <p:nvPr/>
        </p:nvGrpSpPr>
        <p:grpSpPr>
          <a:xfrm>
            <a:off x="2990741" y="2361355"/>
            <a:ext cx="320951" cy="1941280"/>
            <a:chOff x="5202360" y="1276606"/>
            <a:chExt cx="288000" cy="1624765"/>
          </a:xfrm>
          <a:solidFill>
            <a:srgbClr val="73B731"/>
          </a:solidFill>
        </p:grpSpPr>
        <p:sp>
          <p:nvSpPr>
            <p:cNvPr id="57" name="Gleichschenkliges Dreieck 56">
              <a:extLst>
                <a:ext uri="{FF2B5EF4-FFF2-40B4-BE49-F238E27FC236}">
                  <a16:creationId xmlns:a16="http://schemas.microsoft.com/office/drawing/2014/main" id="{DFE609E8-5518-3770-B4B4-768CD4AF513C}"/>
                </a:ext>
              </a:extLst>
            </p:cNvPr>
            <p:cNvSpPr/>
            <p:nvPr/>
          </p:nvSpPr>
          <p:spPr>
            <a:xfrm rot="16200000">
              <a:off x="5247360" y="1231606"/>
              <a:ext cx="198000" cy="28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Gleichschenkliges Dreieck 57">
              <a:extLst>
                <a:ext uri="{FF2B5EF4-FFF2-40B4-BE49-F238E27FC236}">
                  <a16:creationId xmlns:a16="http://schemas.microsoft.com/office/drawing/2014/main" id="{4F39BCFB-2A08-008C-D45D-CD2938075474}"/>
                </a:ext>
              </a:extLst>
            </p:cNvPr>
            <p:cNvSpPr/>
            <p:nvPr/>
          </p:nvSpPr>
          <p:spPr>
            <a:xfrm rot="16200000">
              <a:off x="5247360" y="1437993"/>
              <a:ext cx="198000" cy="28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Gleichschenkliges Dreieck 58">
              <a:extLst>
                <a:ext uri="{FF2B5EF4-FFF2-40B4-BE49-F238E27FC236}">
                  <a16:creationId xmlns:a16="http://schemas.microsoft.com/office/drawing/2014/main" id="{FCC0AB4B-1C47-9745-8519-F208FBC9C3F9}"/>
                </a:ext>
              </a:extLst>
            </p:cNvPr>
            <p:cNvSpPr/>
            <p:nvPr/>
          </p:nvSpPr>
          <p:spPr>
            <a:xfrm rot="16200000">
              <a:off x="5247360" y="1641088"/>
              <a:ext cx="198000" cy="28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Gleichschenkliges Dreieck 59">
              <a:extLst>
                <a:ext uri="{FF2B5EF4-FFF2-40B4-BE49-F238E27FC236}">
                  <a16:creationId xmlns:a16="http://schemas.microsoft.com/office/drawing/2014/main" id="{83E6641C-8A0F-8089-53B1-311E391EF9E5}"/>
                </a:ext>
              </a:extLst>
            </p:cNvPr>
            <p:cNvSpPr/>
            <p:nvPr/>
          </p:nvSpPr>
          <p:spPr>
            <a:xfrm rot="16200000">
              <a:off x="5247360" y="1839088"/>
              <a:ext cx="198000" cy="28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Gleichschenkliges Dreieck 60">
              <a:extLst>
                <a:ext uri="{FF2B5EF4-FFF2-40B4-BE49-F238E27FC236}">
                  <a16:creationId xmlns:a16="http://schemas.microsoft.com/office/drawing/2014/main" id="{07608DBE-B390-12A9-BDAA-F338E179A2D0}"/>
                </a:ext>
              </a:extLst>
            </p:cNvPr>
            <p:cNvSpPr/>
            <p:nvPr/>
          </p:nvSpPr>
          <p:spPr>
            <a:xfrm rot="16200000">
              <a:off x="5247360" y="2050889"/>
              <a:ext cx="198000" cy="28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Gleichschenkliges Dreieck 61">
              <a:extLst>
                <a:ext uri="{FF2B5EF4-FFF2-40B4-BE49-F238E27FC236}">
                  <a16:creationId xmlns:a16="http://schemas.microsoft.com/office/drawing/2014/main" id="{55907050-8772-D50B-730F-B7E5732A9C73}"/>
                </a:ext>
              </a:extLst>
            </p:cNvPr>
            <p:cNvSpPr/>
            <p:nvPr/>
          </p:nvSpPr>
          <p:spPr>
            <a:xfrm rot="16200000">
              <a:off x="5247360" y="2257276"/>
              <a:ext cx="198000" cy="28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Gleichschenkliges Dreieck 62">
              <a:extLst>
                <a:ext uri="{FF2B5EF4-FFF2-40B4-BE49-F238E27FC236}">
                  <a16:creationId xmlns:a16="http://schemas.microsoft.com/office/drawing/2014/main" id="{2B09A73E-A677-C60E-8708-6E89DC8FE655}"/>
                </a:ext>
              </a:extLst>
            </p:cNvPr>
            <p:cNvSpPr/>
            <p:nvPr/>
          </p:nvSpPr>
          <p:spPr>
            <a:xfrm rot="16200000">
              <a:off x="5247360" y="2460371"/>
              <a:ext cx="198000" cy="28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Gleichschenkliges Dreieck 63">
              <a:extLst>
                <a:ext uri="{FF2B5EF4-FFF2-40B4-BE49-F238E27FC236}">
                  <a16:creationId xmlns:a16="http://schemas.microsoft.com/office/drawing/2014/main" id="{FAB5DE81-13FC-CF30-EEB1-42273F25FC07}"/>
                </a:ext>
              </a:extLst>
            </p:cNvPr>
            <p:cNvSpPr/>
            <p:nvPr/>
          </p:nvSpPr>
          <p:spPr>
            <a:xfrm rot="16200000">
              <a:off x="5247360" y="2658371"/>
              <a:ext cx="198000" cy="288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5" name="Pfeil: nach oben und unten 64">
            <a:extLst>
              <a:ext uri="{FF2B5EF4-FFF2-40B4-BE49-F238E27FC236}">
                <a16:creationId xmlns:a16="http://schemas.microsoft.com/office/drawing/2014/main" id="{1E5A7E06-55BA-343B-A689-76766AA30743}"/>
              </a:ext>
            </a:extLst>
          </p:cNvPr>
          <p:cNvSpPr/>
          <p:nvPr/>
        </p:nvSpPr>
        <p:spPr>
          <a:xfrm>
            <a:off x="10956971" y="3972731"/>
            <a:ext cx="111237" cy="340975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Pfeil: nach oben und unten 65">
            <a:extLst>
              <a:ext uri="{FF2B5EF4-FFF2-40B4-BE49-F238E27FC236}">
                <a16:creationId xmlns:a16="http://schemas.microsoft.com/office/drawing/2014/main" id="{56D2E9FB-1498-6FCC-0E85-1FB7900CE5BC}"/>
              </a:ext>
            </a:extLst>
          </p:cNvPr>
          <p:cNvSpPr/>
          <p:nvPr/>
        </p:nvSpPr>
        <p:spPr>
          <a:xfrm>
            <a:off x="9514915" y="2086865"/>
            <a:ext cx="111237" cy="272353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Rechtwinkliges Dreieck 66">
            <a:extLst>
              <a:ext uri="{FF2B5EF4-FFF2-40B4-BE49-F238E27FC236}">
                <a16:creationId xmlns:a16="http://schemas.microsoft.com/office/drawing/2014/main" id="{5E0F5470-1B1C-E46D-4F6F-62973A7A0A55}"/>
              </a:ext>
            </a:extLst>
          </p:cNvPr>
          <p:cNvSpPr/>
          <p:nvPr/>
        </p:nvSpPr>
        <p:spPr bwMode="auto">
          <a:xfrm>
            <a:off x="8899708" y="1360556"/>
            <a:ext cx="1168553" cy="728133"/>
          </a:xfrm>
          <a:prstGeom prst="rtTriangl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19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6EC4F96-EC17-6988-7D5F-49DB164DB33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EC4F96-EC17-6988-7D5F-49DB164DB3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481B8BF-1280-E6BA-FFB8-BACEE38B2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ctr" anchorCtr="0"/>
          <a:lstStyle/>
          <a:p>
            <a:r>
              <a:rPr lang="en-US" dirty="0">
                <a:solidFill>
                  <a:schemeClr val="accent1"/>
                </a:solidFill>
              </a:rPr>
              <a:t>11 Use Cases of Factory-X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D8DDE1-AA7E-84D9-BFD0-890D794F937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BB9FEB-E19D-47CB-833E-102D73B253C3}" type="datetime1">
              <a:rPr lang="de-DE" smtClean="0"/>
              <a:t>23.09.2026</a:t>
            </a:fld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B0C5169-D982-4AE4-0DCA-F806B06D6B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0154B5AC-7A15-25AA-8E0E-0E8D5CFF8D0D}"/>
              </a:ext>
            </a:extLst>
          </p:cNvPr>
          <p:cNvGrpSpPr/>
          <p:nvPr/>
        </p:nvGrpSpPr>
        <p:grpSpPr>
          <a:xfrm>
            <a:off x="696936" y="4746408"/>
            <a:ext cx="10390910" cy="1199790"/>
            <a:chOff x="905163" y="5253400"/>
            <a:chExt cx="10390910" cy="1199790"/>
          </a:xfrm>
        </p:grpSpPr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8E11C5C2-D1CD-BA8B-A868-525B5B629F14}"/>
                </a:ext>
              </a:extLst>
            </p:cNvPr>
            <p:cNvSpPr/>
            <p:nvPr/>
          </p:nvSpPr>
          <p:spPr>
            <a:xfrm>
              <a:off x="905164" y="6012873"/>
              <a:ext cx="10390909" cy="44031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Factory-X Kernel &amp; Basis Services</a:t>
              </a: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953004AD-A442-A31F-390D-C7E152CF46AB}"/>
                </a:ext>
              </a:extLst>
            </p:cNvPr>
            <p:cNvSpPr/>
            <p:nvPr/>
          </p:nvSpPr>
          <p:spPr>
            <a:xfrm rot="5400000">
              <a:off x="745585" y="5414089"/>
              <a:ext cx="759474" cy="44031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498C7B99-5635-BB55-EF39-F94A280F3673}"/>
                </a:ext>
              </a:extLst>
            </p:cNvPr>
            <p:cNvSpPr/>
            <p:nvPr/>
          </p:nvSpPr>
          <p:spPr>
            <a:xfrm rot="5400000">
              <a:off x="10696177" y="5412978"/>
              <a:ext cx="759474" cy="44031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48" name="Grafik 47">
            <a:hlinkClick r:id="" action="ppaction://noaction"/>
            <a:extLst>
              <a:ext uri="{FF2B5EF4-FFF2-40B4-BE49-F238E27FC236}">
                <a16:creationId xmlns:a16="http://schemas.microsoft.com/office/drawing/2014/main" id="{F4BC88C5-A997-C894-3AFE-A9D341831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449" y="3152713"/>
            <a:ext cx="868154" cy="684000"/>
          </a:xfrm>
          <a:prstGeom prst="rect">
            <a:avLst/>
          </a:prstGeom>
        </p:spPr>
      </p:pic>
      <p:sp>
        <p:nvSpPr>
          <p:cNvPr id="49" name="Rectangle 8">
            <a:extLst>
              <a:ext uri="{FF2B5EF4-FFF2-40B4-BE49-F238E27FC236}">
                <a16:creationId xmlns:a16="http://schemas.microsoft.com/office/drawing/2014/main" id="{66BEB31B-69DA-78FD-3EE5-8F8248F4B58B}"/>
              </a:ext>
            </a:extLst>
          </p:cNvPr>
          <p:cNvSpPr>
            <a:spLocks/>
          </p:cNvSpPr>
          <p:nvPr/>
        </p:nvSpPr>
        <p:spPr>
          <a:xfrm>
            <a:off x="3672638" y="4033041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10">
            <a:extLst>
              <a:ext uri="{FF2B5EF4-FFF2-40B4-BE49-F238E27FC236}">
                <a16:creationId xmlns:a16="http://schemas.microsoft.com/office/drawing/2014/main" id="{89365938-6DA1-5DD7-0342-228D25B4D655}"/>
              </a:ext>
            </a:extLst>
          </p:cNvPr>
          <p:cNvSpPr>
            <a:spLocks/>
          </p:cNvSpPr>
          <p:nvPr/>
        </p:nvSpPr>
        <p:spPr>
          <a:xfrm>
            <a:off x="5959353" y="1013723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ctangle 14">
            <a:extLst>
              <a:ext uri="{FF2B5EF4-FFF2-40B4-BE49-F238E27FC236}">
                <a16:creationId xmlns:a16="http://schemas.microsoft.com/office/drawing/2014/main" id="{4662D035-2552-E962-4BFE-EAEEF1A757CE}"/>
              </a:ext>
            </a:extLst>
          </p:cNvPr>
          <p:cNvSpPr>
            <a:spLocks/>
          </p:cNvSpPr>
          <p:nvPr/>
        </p:nvSpPr>
        <p:spPr>
          <a:xfrm>
            <a:off x="1375251" y="2522638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Rectangle 7">
            <a:extLst>
              <a:ext uri="{FF2B5EF4-FFF2-40B4-BE49-F238E27FC236}">
                <a16:creationId xmlns:a16="http://schemas.microsoft.com/office/drawing/2014/main" id="{E5C8C55C-B8FA-A014-29FD-12BF52B96A68}"/>
              </a:ext>
            </a:extLst>
          </p:cNvPr>
          <p:cNvSpPr>
            <a:spLocks/>
          </p:cNvSpPr>
          <p:nvPr/>
        </p:nvSpPr>
        <p:spPr>
          <a:xfrm>
            <a:off x="8271238" y="2522638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Rectangle 11">
            <a:extLst>
              <a:ext uri="{FF2B5EF4-FFF2-40B4-BE49-F238E27FC236}">
                <a16:creationId xmlns:a16="http://schemas.microsoft.com/office/drawing/2014/main" id="{63123B8F-D2D1-5A04-B427-687273F1B2B1}"/>
              </a:ext>
            </a:extLst>
          </p:cNvPr>
          <p:cNvSpPr>
            <a:spLocks/>
          </p:cNvSpPr>
          <p:nvPr/>
        </p:nvSpPr>
        <p:spPr>
          <a:xfrm>
            <a:off x="8256754" y="1013723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12">
            <a:extLst>
              <a:ext uri="{FF2B5EF4-FFF2-40B4-BE49-F238E27FC236}">
                <a16:creationId xmlns:a16="http://schemas.microsoft.com/office/drawing/2014/main" id="{B5AC3D42-1087-261B-E03C-C3E8084A746A}"/>
              </a:ext>
            </a:extLst>
          </p:cNvPr>
          <p:cNvSpPr>
            <a:spLocks/>
          </p:cNvSpPr>
          <p:nvPr/>
        </p:nvSpPr>
        <p:spPr>
          <a:xfrm>
            <a:off x="3678187" y="2522638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98C46916-43AB-0052-FAE0-8766C1B012ED}"/>
              </a:ext>
            </a:extLst>
          </p:cNvPr>
          <p:cNvSpPr>
            <a:spLocks/>
          </p:cNvSpPr>
          <p:nvPr/>
        </p:nvSpPr>
        <p:spPr>
          <a:xfrm>
            <a:off x="5968288" y="4033041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16">
            <a:extLst>
              <a:ext uri="{FF2B5EF4-FFF2-40B4-BE49-F238E27FC236}">
                <a16:creationId xmlns:a16="http://schemas.microsoft.com/office/drawing/2014/main" id="{542786B2-166F-F263-5B1B-B5EB40E0A59C}"/>
              </a:ext>
            </a:extLst>
          </p:cNvPr>
          <p:cNvSpPr>
            <a:spLocks/>
          </p:cNvSpPr>
          <p:nvPr/>
        </p:nvSpPr>
        <p:spPr>
          <a:xfrm>
            <a:off x="1375251" y="4039930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Rectangle 5">
            <a:extLst>
              <a:ext uri="{FF2B5EF4-FFF2-40B4-BE49-F238E27FC236}">
                <a16:creationId xmlns:a16="http://schemas.microsoft.com/office/drawing/2014/main" id="{83E7CDD8-D082-D18C-6D7A-1E58903C0650}"/>
              </a:ext>
            </a:extLst>
          </p:cNvPr>
          <p:cNvSpPr>
            <a:spLocks/>
          </p:cNvSpPr>
          <p:nvPr/>
        </p:nvSpPr>
        <p:spPr>
          <a:xfrm>
            <a:off x="1374126" y="1005346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1D71B8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D71B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11 Use Cases </a:t>
            </a:r>
            <a:r>
              <a:rPr kumimoji="0" lang="en-US" sz="1600" b="1" i="0" u="none" strike="noStrike" kern="0" cap="none" spc="0" normalizeH="0" baseline="0" dirty="0">
                <a:ln>
                  <a:noFill/>
                </a:ln>
                <a:solidFill>
                  <a:srgbClr val="1D71B8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for horizontal and vertical data transfer</a:t>
            </a:r>
          </a:p>
        </p:txBody>
      </p:sp>
      <p:sp>
        <p:nvSpPr>
          <p:cNvPr id="59" name="Rectangle 6">
            <a:extLst>
              <a:ext uri="{FF2B5EF4-FFF2-40B4-BE49-F238E27FC236}">
                <a16:creationId xmlns:a16="http://schemas.microsoft.com/office/drawing/2014/main" id="{F82EF158-2C87-1A65-72CF-B40EDBC403FB}"/>
              </a:ext>
            </a:extLst>
          </p:cNvPr>
          <p:cNvSpPr>
            <a:spLocks/>
          </p:cNvSpPr>
          <p:nvPr/>
        </p:nvSpPr>
        <p:spPr>
          <a:xfrm>
            <a:off x="8265689" y="4033041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15">
            <a:extLst>
              <a:ext uri="{FF2B5EF4-FFF2-40B4-BE49-F238E27FC236}">
                <a16:creationId xmlns:a16="http://schemas.microsoft.com/office/drawing/2014/main" id="{250205A1-A9A7-A76D-B781-25B3FF75072E}"/>
              </a:ext>
            </a:extLst>
          </p:cNvPr>
          <p:cNvSpPr>
            <a:spLocks/>
          </p:cNvSpPr>
          <p:nvPr/>
        </p:nvSpPr>
        <p:spPr>
          <a:xfrm>
            <a:off x="5973837" y="2522638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4FA9B9C1-F049-FD44-2461-FBE44FFB6A1C}"/>
              </a:ext>
            </a:extLst>
          </p:cNvPr>
          <p:cNvSpPr txBox="1"/>
          <p:nvPr/>
        </p:nvSpPr>
        <p:spPr>
          <a:xfrm>
            <a:off x="3672638" y="1064371"/>
            <a:ext cx="2373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Integrated Toolchains and Collaborative Engineering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12A3B9A1-7C6D-34F6-8E24-109A27F1534C}"/>
              </a:ext>
            </a:extLst>
          </p:cNvPr>
          <p:cNvSpPr txBox="1"/>
          <p:nvPr/>
        </p:nvSpPr>
        <p:spPr>
          <a:xfrm>
            <a:off x="5953280" y="1037168"/>
            <a:ext cx="19849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Information Update and Change Service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E00F63AC-B6AF-B685-ED89-E0EFF53F498D}"/>
              </a:ext>
            </a:extLst>
          </p:cNvPr>
          <p:cNvSpPr txBox="1"/>
          <p:nvPr/>
        </p:nvSpPr>
        <p:spPr>
          <a:xfrm>
            <a:off x="8255003" y="1037168"/>
            <a:ext cx="15014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>
                <a:solidFill>
                  <a:srgbClr val="000000"/>
                </a:solidFill>
                <a:cs typeface="Arial" panose="020B0604020202020204" pitchFamily="34" charset="0"/>
              </a:rPr>
              <a:t>Collaborative Information Logistics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0008A1BF-394E-1E92-C1F8-84BEFE314EE3}"/>
              </a:ext>
            </a:extLst>
          </p:cNvPr>
          <p:cNvSpPr txBox="1"/>
          <p:nvPr/>
        </p:nvSpPr>
        <p:spPr>
          <a:xfrm>
            <a:off x="1375251" y="2522638"/>
            <a:ext cx="17189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>
                <a:solidFill>
                  <a:srgbClr val="000000"/>
                </a:solidFill>
                <a:cs typeface="Arial" panose="020B0604020202020204" pitchFamily="34" charset="0"/>
              </a:rPr>
              <a:t>Condition Monitoring led Services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4848B7E9-27F2-A5E5-15D7-6B61AB27DC23}"/>
              </a:ext>
            </a:extLst>
          </p:cNvPr>
          <p:cNvSpPr txBox="1"/>
          <p:nvPr/>
        </p:nvSpPr>
        <p:spPr>
          <a:xfrm>
            <a:off x="3678187" y="2604528"/>
            <a:ext cx="12746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>
                <a:solidFill>
                  <a:srgbClr val="000000"/>
                </a:solidFill>
                <a:cs typeface="Arial" panose="020B0604020202020204" pitchFamily="34" charset="0"/>
              </a:rPr>
              <a:t>Modular Production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A44E1879-6D2D-427B-29CB-AB4D8E506876}"/>
              </a:ext>
            </a:extLst>
          </p:cNvPr>
          <p:cNvSpPr txBox="1"/>
          <p:nvPr/>
        </p:nvSpPr>
        <p:spPr>
          <a:xfrm>
            <a:off x="5973837" y="2549841"/>
            <a:ext cx="2160005" cy="830997"/>
          </a:xfrm>
          <a:prstGeom prst="rect">
            <a:avLst/>
          </a:prstGeom>
          <a:noFill/>
        </p:spPr>
        <p:txBody>
          <a:bodyPr wrap="square" rIns="3600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Manufacturing as a Service – On Demand Manufacturing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378FE9F5-F070-2D09-00DD-CE3E46047F5A}"/>
              </a:ext>
            </a:extLst>
          </p:cNvPr>
          <p:cNvSpPr txBox="1"/>
          <p:nvPr/>
        </p:nvSpPr>
        <p:spPr>
          <a:xfrm>
            <a:off x="8284307" y="2558063"/>
            <a:ext cx="17223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>
                <a:solidFill>
                  <a:srgbClr val="000000"/>
                </a:solidFill>
                <a:cs typeface="Arial" panose="020B0604020202020204" pitchFamily="34" charset="0"/>
              </a:rPr>
              <a:t>Autonomous Operation-as-a-Service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7465F61B-9B1F-8A29-1D46-CD73696C9121}"/>
              </a:ext>
            </a:extLst>
          </p:cNvPr>
          <p:cNvSpPr txBox="1"/>
          <p:nvPr/>
        </p:nvSpPr>
        <p:spPr>
          <a:xfrm>
            <a:off x="1433832" y="4114818"/>
            <a:ext cx="12746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>
                <a:solidFill>
                  <a:srgbClr val="000000"/>
                </a:solidFill>
                <a:cs typeface="Arial" panose="020B0604020202020204" pitchFamily="34" charset="0"/>
              </a:rPr>
              <a:t>Traceability</a:t>
            </a: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4358F1D3-768B-411C-DBB0-401FAD285B5B}"/>
              </a:ext>
            </a:extLst>
          </p:cNvPr>
          <p:cNvSpPr txBox="1"/>
          <p:nvPr/>
        </p:nvSpPr>
        <p:spPr>
          <a:xfrm>
            <a:off x="3672638" y="4063615"/>
            <a:ext cx="24344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Energy-Consumption and Load </a:t>
            </a:r>
            <a:b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Management</a:t>
            </a: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FF80EBC6-35FF-376D-0846-F8EC5F35AE66}"/>
              </a:ext>
            </a:extLst>
          </p:cNvPr>
          <p:cNvSpPr txBox="1"/>
          <p:nvPr/>
        </p:nvSpPr>
        <p:spPr>
          <a:xfrm>
            <a:off x="5970025" y="4063615"/>
            <a:ext cx="17530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Carbon Footprint Management</a:t>
            </a: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A1B9DC35-EB37-02BB-7F85-2387211FF4F2}"/>
              </a:ext>
            </a:extLst>
          </p:cNvPr>
          <p:cNvSpPr txBox="1"/>
          <p:nvPr/>
        </p:nvSpPr>
        <p:spPr>
          <a:xfrm>
            <a:off x="8278039" y="4047692"/>
            <a:ext cx="1450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>
                <a:solidFill>
                  <a:srgbClr val="000000"/>
                </a:solidFill>
                <a:cs typeface="Arial" panose="020B0604020202020204" pitchFamily="34" charset="0"/>
              </a:rPr>
              <a:t>Circular Economy</a:t>
            </a:r>
          </a:p>
        </p:txBody>
      </p:sp>
      <p:pic>
        <p:nvPicPr>
          <p:cNvPr id="72" name="Grafik 71">
            <a:hlinkClick r:id="" action="ppaction://noaction"/>
            <a:extLst>
              <a:ext uri="{FF2B5EF4-FFF2-40B4-BE49-F238E27FC236}">
                <a16:creationId xmlns:a16="http://schemas.microsoft.com/office/drawing/2014/main" id="{ADAB5572-8B88-35CF-B491-1BA803AEB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8478" y="4644455"/>
            <a:ext cx="784719" cy="720000"/>
          </a:xfrm>
          <a:prstGeom prst="rect">
            <a:avLst/>
          </a:prstGeom>
        </p:spPr>
      </p:pic>
      <p:pic>
        <p:nvPicPr>
          <p:cNvPr id="73" name="Grafik 72">
            <a:hlinkClick r:id="" action="ppaction://noaction"/>
            <a:extLst>
              <a:ext uri="{FF2B5EF4-FFF2-40B4-BE49-F238E27FC236}">
                <a16:creationId xmlns:a16="http://schemas.microsoft.com/office/drawing/2014/main" id="{9B16A713-6B05-5407-932C-EA7DB39158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9869" y="4644455"/>
            <a:ext cx="877022" cy="720000"/>
          </a:xfrm>
          <a:prstGeom prst="rect">
            <a:avLst/>
          </a:prstGeom>
        </p:spPr>
      </p:pic>
      <p:pic>
        <p:nvPicPr>
          <p:cNvPr id="74" name="Grafik 73">
            <a:hlinkClick r:id="" action="ppaction://noaction"/>
            <a:extLst>
              <a:ext uri="{FF2B5EF4-FFF2-40B4-BE49-F238E27FC236}">
                <a16:creationId xmlns:a16="http://schemas.microsoft.com/office/drawing/2014/main" id="{7707D668-5693-F9C1-0B83-92BC798238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1273" y="4644455"/>
            <a:ext cx="795790" cy="720000"/>
          </a:xfrm>
          <a:prstGeom prst="rect">
            <a:avLst/>
          </a:prstGeom>
        </p:spPr>
      </p:pic>
      <p:pic>
        <p:nvPicPr>
          <p:cNvPr id="75" name="Grafik 74">
            <a:hlinkClick r:id="" action="ppaction://noaction"/>
            <a:extLst>
              <a:ext uri="{FF2B5EF4-FFF2-40B4-BE49-F238E27FC236}">
                <a16:creationId xmlns:a16="http://schemas.microsoft.com/office/drawing/2014/main" id="{CC6DB8C2-B4BF-9860-BD28-A7F3E13ADA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5164" y="3116713"/>
            <a:ext cx="720000" cy="720000"/>
          </a:xfrm>
          <a:prstGeom prst="rect">
            <a:avLst/>
          </a:prstGeom>
        </p:spPr>
      </p:pic>
      <p:pic>
        <p:nvPicPr>
          <p:cNvPr id="76" name="Grafik 75">
            <a:hlinkClick r:id="" action="ppaction://noaction"/>
            <a:extLst>
              <a:ext uri="{FF2B5EF4-FFF2-40B4-BE49-F238E27FC236}">
                <a16:creationId xmlns:a16="http://schemas.microsoft.com/office/drawing/2014/main" id="{71576165-BA61-D33A-3544-06D850C8F0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2805" y="3116713"/>
            <a:ext cx="784288" cy="720000"/>
          </a:xfrm>
          <a:prstGeom prst="rect">
            <a:avLst/>
          </a:prstGeom>
        </p:spPr>
      </p:pic>
      <p:pic>
        <p:nvPicPr>
          <p:cNvPr id="77" name="Grafik 76">
            <a:hlinkClick r:id="" action="ppaction://noaction"/>
            <a:extLst>
              <a:ext uri="{FF2B5EF4-FFF2-40B4-BE49-F238E27FC236}">
                <a16:creationId xmlns:a16="http://schemas.microsoft.com/office/drawing/2014/main" id="{3201C728-8AE2-CD34-FF94-31C3D6482D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04490" y="4644455"/>
            <a:ext cx="846314" cy="720000"/>
          </a:xfrm>
          <a:prstGeom prst="rect">
            <a:avLst/>
          </a:prstGeom>
        </p:spPr>
      </p:pic>
      <p:pic>
        <p:nvPicPr>
          <p:cNvPr id="78" name="Grafik 77">
            <a:hlinkClick r:id="" action="ppaction://noaction"/>
            <a:extLst>
              <a:ext uri="{FF2B5EF4-FFF2-40B4-BE49-F238E27FC236}">
                <a16:creationId xmlns:a16="http://schemas.microsoft.com/office/drawing/2014/main" id="{4519BBBF-29A1-FF58-6EEB-27EBBCC49F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0498" y="3116713"/>
            <a:ext cx="793220" cy="720000"/>
          </a:xfrm>
          <a:prstGeom prst="rect">
            <a:avLst/>
          </a:prstGeom>
        </p:spPr>
      </p:pic>
      <p:sp>
        <p:nvSpPr>
          <p:cNvPr id="50" name="Rectangle 9">
            <a:extLst>
              <a:ext uri="{FF2B5EF4-FFF2-40B4-BE49-F238E27FC236}">
                <a16:creationId xmlns:a16="http://schemas.microsoft.com/office/drawing/2014/main" id="{449D3E47-22BB-B5A8-19E0-4C5C360DEF5D}"/>
              </a:ext>
            </a:extLst>
          </p:cNvPr>
          <p:cNvSpPr>
            <a:spLocks/>
          </p:cNvSpPr>
          <p:nvPr/>
        </p:nvSpPr>
        <p:spPr>
          <a:xfrm>
            <a:off x="3663703" y="1013723"/>
            <a:ext cx="2160005" cy="1364609"/>
          </a:xfrm>
          <a:prstGeom prst="rect">
            <a:avLst/>
          </a:prstGeom>
          <a:noFill/>
          <a:ln w="19050" cap="flat" cmpd="sng" algn="ctr">
            <a:solidFill>
              <a:srgbClr val="C1D1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144000" tIns="108000" rIns="144000" bIns="10800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79" name="Grafik 78">
            <a:hlinkClick r:id="" action="ppaction://noaction"/>
            <a:extLst>
              <a:ext uri="{FF2B5EF4-FFF2-40B4-BE49-F238E27FC236}">
                <a16:creationId xmlns:a16="http://schemas.microsoft.com/office/drawing/2014/main" id="{C8A11B94-6A00-4722-5171-A715DC0F5F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64472" y="1543329"/>
            <a:ext cx="893244" cy="913094"/>
          </a:xfrm>
          <a:prstGeom prst="rect">
            <a:avLst/>
          </a:prstGeom>
        </p:spPr>
      </p:pic>
      <p:pic>
        <p:nvPicPr>
          <p:cNvPr id="80" name="Grafik 79">
            <a:hlinkClick r:id="" action="ppaction://noaction"/>
            <a:extLst>
              <a:ext uri="{FF2B5EF4-FFF2-40B4-BE49-F238E27FC236}">
                <a16:creationId xmlns:a16="http://schemas.microsoft.com/office/drawing/2014/main" id="{57FB61A5-FE1B-E437-5DFF-ED3E56435C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80675" y="1584022"/>
            <a:ext cx="887143" cy="720000"/>
          </a:xfrm>
          <a:prstGeom prst="rect">
            <a:avLst/>
          </a:prstGeom>
        </p:spPr>
      </p:pic>
      <p:pic>
        <p:nvPicPr>
          <p:cNvPr id="81" name="Grafik 80">
            <a:hlinkClick r:id="" action="ppaction://noaction"/>
            <a:extLst>
              <a:ext uri="{FF2B5EF4-FFF2-40B4-BE49-F238E27FC236}">
                <a16:creationId xmlns:a16="http://schemas.microsoft.com/office/drawing/2014/main" id="{0B95E111-E31F-8C88-3CE8-8EA23B0772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40312" y="1584022"/>
            <a:ext cx="90105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71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C7DEB-D314-9255-F814-1A643C14D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DD24E360-65F7-1013-DC19-524C06E2935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32" imgH="530" progId="TCLayout.ActiveDocument.1">
                  <p:embed/>
                </p:oleObj>
              </mc:Choice>
              <mc:Fallback>
                <p:oleObj name="think-cell Folie" r:id="rId3" imgW="532" imgH="53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D24E360-65F7-1013-DC19-524C06E293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BA5FB056-4CF9-D4AA-857A-5B8DB88AD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040" y="1665515"/>
            <a:ext cx="11044424" cy="4672239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E6D7BDC7-7032-E220-07A8-0F99F5AADA6E}"/>
              </a:ext>
            </a:extLst>
          </p:cNvPr>
          <p:cNvSpPr txBox="1">
            <a:spLocks/>
          </p:cNvSpPr>
          <p:nvPr/>
        </p:nvSpPr>
        <p:spPr>
          <a:xfrm>
            <a:off x="2175308" y="1296297"/>
            <a:ext cx="3489165" cy="31472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3600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spc="5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b="0">
                <a:cs typeface="Arial"/>
              </a:rPr>
              <a:t>From </a:t>
            </a:r>
            <a:r>
              <a:rPr lang="en-US" sz="2000">
                <a:cs typeface="Arial"/>
              </a:rPr>
              <a:t>Challenges …</a:t>
            </a:r>
            <a:endParaRPr lang="en-US" sz="2000" b="0">
              <a:cs typeface="Arial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670623C6-8E13-1BCC-8A4D-6BFCDB891E93}"/>
              </a:ext>
            </a:extLst>
          </p:cNvPr>
          <p:cNvSpPr txBox="1">
            <a:spLocks/>
          </p:cNvSpPr>
          <p:nvPr/>
        </p:nvSpPr>
        <p:spPr>
          <a:xfrm>
            <a:off x="6255383" y="1296297"/>
            <a:ext cx="3489165" cy="31472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3600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spc="5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2000" b="0">
                <a:cs typeface="Arial"/>
              </a:rPr>
              <a:t> …to </a:t>
            </a:r>
            <a:r>
              <a:rPr lang="en-US" sz="2000">
                <a:cs typeface="Arial"/>
              </a:rPr>
              <a:t>Solutions.</a:t>
            </a:r>
            <a:endParaRPr lang="en-US" sz="2000" b="0">
              <a:cs typeface="Arial"/>
            </a:endParaRPr>
          </a:p>
        </p:txBody>
      </p:sp>
      <p:sp>
        <p:nvSpPr>
          <p:cNvPr id="16" name="Gleichschenkliges Dreieck 15">
            <a:extLst>
              <a:ext uri="{FF2B5EF4-FFF2-40B4-BE49-F238E27FC236}">
                <a16:creationId xmlns:a16="http://schemas.microsoft.com/office/drawing/2014/main" id="{8AAEF01A-D943-706E-0A51-B03E9AB3CF4F}"/>
              </a:ext>
            </a:extLst>
          </p:cNvPr>
          <p:cNvSpPr/>
          <p:nvPr/>
        </p:nvSpPr>
        <p:spPr>
          <a:xfrm rot="5400000">
            <a:off x="3812504" y="3720410"/>
            <a:ext cx="4574268" cy="55155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7" descr="Ein Bild, das Grafiken, Clipart, Kreis, Design enthält.&#10;&#10;Automatisch generierte Beschreibung">
            <a:extLst>
              <a:ext uri="{FF2B5EF4-FFF2-40B4-BE49-F238E27FC236}">
                <a16:creationId xmlns:a16="http://schemas.microsoft.com/office/drawing/2014/main" id="{FEEA07A4-2430-3137-FAE4-BFE4D73E96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06" y="272069"/>
            <a:ext cx="647700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itel 20">
            <a:extLst>
              <a:ext uri="{FF2B5EF4-FFF2-40B4-BE49-F238E27FC236}">
                <a16:creationId xmlns:a16="http://schemas.microsoft.com/office/drawing/2014/main" id="{67B95F4B-DA9D-F620-8F49-1DF118E93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en-US" dirty="0"/>
              <a:t>The Engineering Use Case in Factory-X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4724D391-8C66-744C-9486-BDBD610EA1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i="1" dirty="0">
                <a:solidFill>
                  <a:srgbClr val="C1D100"/>
                </a:solidFill>
              </a:rPr>
              <a:t>Integrated Toolchains and Collaborative Engineering</a:t>
            </a:r>
          </a:p>
        </p:txBody>
      </p:sp>
      <p:sp>
        <p:nvSpPr>
          <p:cNvPr id="27" name="Datumsplatzhalter 26">
            <a:extLst>
              <a:ext uri="{FF2B5EF4-FFF2-40B4-BE49-F238E27FC236}">
                <a16:creationId xmlns:a16="http://schemas.microsoft.com/office/drawing/2014/main" id="{B2892272-44B2-4A8D-C312-EFF4668A92E9}"/>
              </a:ext>
            </a:extLst>
          </p:cNvPr>
          <p:cNvSpPr>
            <a:spLocks noGrp="1"/>
          </p:cNvSpPr>
          <p:nvPr>
            <p:ph type="dt" sz="half" idx="39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January 26, 2026</a:t>
            </a:r>
            <a:endParaRPr lang="en-US"/>
          </a:p>
        </p:txBody>
      </p:sp>
      <p:sp>
        <p:nvSpPr>
          <p:cNvPr id="28" name="Foliennummernplatzhalter 27">
            <a:extLst>
              <a:ext uri="{FF2B5EF4-FFF2-40B4-BE49-F238E27FC236}">
                <a16:creationId xmlns:a16="http://schemas.microsoft.com/office/drawing/2014/main" id="{9D5F9F52-454E-195D-F889-E9BFAF09145D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3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8A51B-EDAE-27BC-CB7F-FF2856A44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Grafiken, Clipart, Kreis, Design enthält.&#10;&#10;Automatisch generierte Beschreibung">
            <a:extLst>
              <a:ext uri="{FF2B5EF4-FFF2-40B4-BE49-F238E27FC236}">
                <a16:creationId xmlns:a16="http://schemas.microsoft.com/office/drawing/2014/main" id="{70B75EF5-72DB-2CEF-BF04-1C7FFA44F0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06" y="272069"/>
            <a:ext cx="647700" cy="647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CFA7583A-1881-AD0C-AEB2-968E1E8F92C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532" imgH="530" progId="TCLayout.ActiveDocument.1">
                  <p:embed/>
                </p:oleObj>
              </mc:Choice>
              <mc:Fallback>
                <p:oleObj name="think-cell Folie" r:id="rId4" imgW="532" imgH="530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FA7583A-1881-AD0C-AEB2-968E1E8F92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AF363A2-0B1C-4A48-49D8-0FCADA721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72000" rIns="72000" bIns="36000" rtlCol="0" anchor="t">
            <a:noAutofit/>
          </a:bodyPr>
          <a:lstStyle/>
          <a:p>
            <a:r>
              <a:rPr lang="en-US" sz="1800" b="0" i="0" u="none" strike="noStrike">
                <a:solidFill>
                  <a:srgbClr val="5F5F5F"/>
                </a:solidFill>
                <a:effectLst/>
                <a:latin typeface="Arial"/>
                <a:cs typeface="Arial"/>
              </a:rPr>
              <a:t>Increase </a:t>
            </a:r>
            <a:r>
              <a:rPr lang="en-US" sz="1800" b="1" i="0" u="none" strike="noStrike">
                <a:solidFill>
                  <a:srgbClr val="5F5F5F"/>
                </a:solidFill>
                <a:effectLst/>
                <a:latin typeface="Arial"/>
                <a:cs typeface="Arial"/>
              </a:rPr>
              <a:t>productivity of engineering</a:t>
            </a:r>
            <a:r>
              <a:rPr lang="en-US" sz="1800" b="0" i="0" u="none" strike="noStrike">
                <a:solidFill>
                  <a:srgbClr val="5F5F5F"/>
                </a:solidFill>
                <a:effectLst/>
                <a:latin typeface="Arial"/>
                <a:cs typeface="Arial"/>
              </a:rPr>
              <a:t> processes</a:t>
            </a:r>
          </a:p>
          <a:p>
            <a:r>
              <a:rPr lang="en-US">
                <a:solidFill>
                  <a:srgbClr val="5F5F5F"/>
                </a:solidFill>
                <a:latin typeface="Arial"/>
                <a:cs typeface="Arial"/>
              </a:rPr>
              <a:t>Facilitate &amp; accelerate </a:t>
            </a:r>
            <a:r>
              <a:rPr lang="en-US" b="1">
                <a:solidFill>
                  <a:srgbClr val="5F5F5F"/>
                </a:solidFill>
                <a:latin typeface="Arial"/>
                <a:cs typeface="Arial"/>
              </a:rPr>
              <a:t>collaborative engineering</a:t>
            </a:r>
          </a:p>
          <a:p>
            <a:r>
              <a:rPr lang="en-US" b="1">
                <a:solidFill>
                  <a:srgbClr val="5F5F5F"/>
                </a:solidFill>
                <a:latin typeface="Arial"/>
                <a:cs typeface="Arial"/>
              </a:rPr>
              <a:t>Integrated Toolchains</a:t>
            </a:r>
            <a:r>
              <a:rPr lang="en-US">
                <a:solidFill>
                  <a:srgbClr val="5F5F5F"/>
                </a:solidFill>
                <a:latin typeface="Arial"/>
                <a:cs typeface="Arial"/>
              </a:rPr>
              <a:t> for digital engineering from virtual solution finding and configuration to simulation</a:t>
            </a:r>
          </a:p>
          <a:p>
            <a:pPr marL="0" indent="0">
              <a:buNone/>
            </a:pPr>
            <a:endParaRPr lang="en-US" sz="1800" b="0" i="0" u="none" strike="noStrike">
              <a:solidFill>
                <a:srgbClr val="5F5F5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9EA50FE6-AACA-B9D7-2A57-DDE007CC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Integrated Toolchains &amp; Collaborative Engineering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2390F2C-58BF-E048-845B-4DA4FD03F52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36000" rIns="36000" bIns="36000" rtlCol="0" anchor="t">
            <a:normAutofit/>
          </a:bodyPr>
          <a:lstStyle/>
          <a:p>
            <a:r>
              <a:rPr lang="en-US" dirty="0">
                <a:solidFill>
                  <a:srgbClr val="5F5F5F"/>
                </a:solidFill>
                <a:latin typeface="Arial"/>
                <a:cs typeface="Arial"/>
              </a:rPr>
              <a:t>Data continuity along integrated vendor-independent toolchains based on </a:t>
            </a:r>
            <a:r>
              <a:rPr lang="en-US" b="1" dirty="0">
                <a:solidFill>
                  <a:srgbClr val="5F5F5F"/>
                </a:solidFill>
                <a:latin typeface="Arial"/>
                <a:cs typeface="Arial"/>
              </a:rPr>
              <a:t>common standards</a:t>
            </a:r>
          </a:p>
          <a:p>
            <a:r>
              <a:rPr lang="en-US" dirty="0">
                <a:solidFill>
                  <a:srgbClr val="5F5F5F"/>
                </a:solidFill>
                <a:latin typeface="Arial"/>
                <a:cs typeface="Arial"/>
              </a:rPr>
              <a:t>Collaborative use of engineering data based on a </a:t>
            </a:r>
            <a:r>
              <a:rPr lang="en-US" b="1" dirty="0">
                <a:solidFill>
                  <a:srgbClr val="5F5F5F"/>
                </a:solidFill>
                <a:latin typeface="Arial"/>
                <a:cs typeface="Arial"/>
              </a:rPr>
              <a:t>trusted framework (MX Port)</a:t>
            </a:r>
          </a:p>
          <a:p>
            <a:r>
              <a:rPr lang="en-US" b="1" dirty="0">
                <a:solidFill>
                  <a:srgbClr val="5F5F5F"/>
                </a:solidFill>
                <a:latin typeface="Arial"/>
                <a:cs typeface="Arial"/>
              </a:rPr>
              <a:t>Digital twins</a:t>
            </a:r>
            <a:r>
              <a:rPr lang="en-US" dirty="0">
                <a:solidFill>
                  <a:srgbClr val="5F5F5F"/>
                </a:solidFill>
                <a:latin typeface="Arial"/>
                <a:cs typeface="Arial"/>
              </a:rPr>
              <a:t> for simulating and optimizing production processes and systems during life cycle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835C11E1-8B58-B7D5-EC3E-132140CB88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0" tIns="72000" rIns="72000" bIns="36000" rtlCol="0" anchor="t">
            <a:noAutofit/>
          </a:bodyPr>
          <a:lstStyle/>
          <a:p>
            <a:r>
              <a:rPr lang="en-US"/>
              <a:t>Productivity by Engineering Data Continuity</a:t>
            </a:r>
          </a:p>
        </p:txBody>
      </p:sp>
      <p:grpSp>
        <p:nvGrpSpPr>
          <p:cNvPr id="3" name="Group 40">
            <a:extLst>
              <a:ext uri="{FF2B5EF4-FFF2-40B4-BE49-F238E27FC236}">
                <a16:creationId xmlns:a16="http://schemas.microsoft.com/office/drawing/2014/main" id="{10D49541-D8AD-C766-9B05-534108A8B66F}"/>
              </a:ext>
            </a:extLst>
          </p:cNvPr>
          <p:cNvGrpSpPr>
            <a:grpSpLocks noChangeAspect="1"/>
          </p:cNvGrpSpPr>
          <p:nvPr/>
        </p:nvGrpSpPr>
        <p:grpSpPr>
          <a:xfrm>
            <a:off x="689851" y="1501554"/>
            <a:ext cx="4250483" cy="4805150"/>
            <a:chOff x="1828801" y="222067"/>
            <a:chExt cx="4393474" cy="4966799"/>
          </a:xfrm>
        </p:grpSpPr>
        <p:grpSp>
          <p:nvGrpSpPr>
            <p:cNvPr id="15" name="Group 3">
              <a:extLst>
                <a:ext uri="{FF2B5EF4-FFF2-40B4-BE49-F238E27FC236}">
                  <a16:creationId xmlns:a16="http://schemas.microsoft.com/office/drawing/2014/main" id="{E9CCC99C-F6A2-64C8-4622-A47228524A38}"/>
                </a:ext>
              </a:extLst>
            </p:cNvPr>
            <p:cNvGrpSpPr/>
            <p:nvPr/>
          </p:nvGrpSpPr>
          <p:grpSpPr>
            <a:xfrm>
              <a:off x="1828801" y="222067"/>
              <a:ext cx="4393474" cy="3905794"/>
              <a:chOff x="4262122" y="1287660"/>
              <a:chExt cx="3661512" cy="4287441"/>
            </a:xfrm>
          </p:grpSpPr>
          <p:sp>
            <p:nvSpPr>
              <p:cNvPr id="27" name="Freeform: Shape 4">
                <a:extLst>
                  <a:ext uri="{FF2B5EF4-FFF2-40B4-BE49-F238E27FC236}">
                    <a16:creationId xmlns:a16="http://schemas.microsoft.com/office/drawing/2014/main" id="{3D80DEC5-4388-FCC0-6D58-B8914255B34C}"/>
                  </a:ext>
                </a:extLst>
              </p:cNvPr>
              <p:cNvSpPr/>
              <p:nvPr/>
            </p:nvSpPr>
            <p:spPr>
              <a:xfrm>
                <a:off x="4262122" y="1287660"/>
                <a:ext cx="3051000" cy="1943830"/>
              </a:xfrm>
              <a:custGeom>
                <a:avLst/>
                <a:gdLst>
                  <a:gd name="connsiteX0" fmla="*/ 860003 w 3051000"/>
                  <a:gd name="connsiteY0" fmla="*/ 686 h 1943830"/>
                  <a:gd name="connsiteX1" fmla="*/ 3051000 w 3051000"/>
                  <a:gd name="connsiteY1" fmla="*/ 1605942 h 1943830"/>
                  <a:gd name="connsiteX2" fmla="*/ 2187388 w 3051000"/>
                  <a:gd name="connsiteY2" fmla="*/ 1943830 h 1943830"/>
                  <a:gd name="connsiteX3" fmla="*/ 2084984 w 3051000"/>
                  <a:gd name="connsiteY3" fmla="*/ 1811000 h 1943830"/>
                  <a:gd name="connsiteX4" fmla="*/ 1440486 w 3051000"/>
                  <a:gd name="connsiteY4" fmla="*/ 1220287 h 1943830"/>
                  <a:gd name="connsiteX5" fmla="*/ 1439548 w 3051000"/>
                  <a:gd name="connsiteY5" fmla="*/ 1219786 h 1943830"/>
                  <a:gd name="connsiteX6" fmla="*/ 1439548 w 3051000"/>
                  <a:gd name="connsiteY6" fmla="*/ 605991 h 1943830"/>
                  <a:gd name="connsiteX7" fmla="*/ 191142 w 3051000"/>
                  <a:gd name="connsiteY7" fmla="*/ 605991 h 1943830"/>
                  <a:gd name="connsiteX8" fmla="*/ 0 w 3051000"/>
                  <a:gd name="connsiteY8" fmla="*/ 147860 h 1943830"/>
                  <a:gd name="connsiteX9" fmla="*/ 860003 w 3051000"/>
                  <a:gd name="connsiteY9" fmla="*/ 686 h 1943830"/>
                  <a:gd name="connsiteX0" fmla="*/ 860003 w 3051000"/>
                  <a:gd name="connsiteY0" fmla="*/ 686 h 1943830"/>
                  <a:gd name="connsiteX1" fmla="*/ 3051000 w 3051000"/>
                  <a:gd name="connsiteY1" fmla="*/ 1605942 h 1943830"/>
                  <a:gd name="connsiteX2" fmla="*/ 2187388 w 3051000"/>
                  <a:gd name="connsiteY2" fmla="*/ 1943830 h 1943830"/>
                  <a:gd name="connsiteX3" fmla="*/ 2084984 w 3051000"/>
                  <a:gd name="connsiteY3" fmla="*/ 1811000 h 1943830"/>
                  <a:gd name="connsiteX4" fmla="*/ 1440486 w 3051000"/>
                  <a:gd name="connsiteY4" fmla="*/ 1220287 h 1943830"/>
                  <a:gd name="connsiteX5" fmla="*/ 1439548 w 3051000"/>
                  <a:gd name="connsiteY5" fmla="*/ 1219786 h 1943830"/>
                  <a:gd name="connsiteX6" fmla="*/ 1439548 w 3051000"/>
                  <a:gd name="connsiteY6" fmla="*/ 605991 h 1943830"/>
                  <a:gd name="connsiteX7" fmla="*/ 0 w 3051000"/>
                  <a:gd name="connsiteY7" fmla="*/ 147860 h 1943830"/>
                  <a:gd name="connsiteX8" fmla="*/ 860003 w 3051000"/>
                  <a:gd name="connsiteY8" fmla="*/ 686 h 1943830"/>
                  <a:gd name="connsiteX0" fmla="*/ 860003 w 3051000"/>
                  <a:gd name="connsiteY0" fmla="*/ 686 h 1943830"/>
                  <a:gd name="connsiteX1" fmla="*/ 3051000 w 3051000"/>
                  <a:gd name="connsiteY1" fmla="*/ 1605942 h 1943830"/>
                  <a:gd name="connsiteX2" fmla="*/ 2187388 w 3051000"/>
                  <a:gd name="connsiteY2" fmla="*/ 1943830 h 1943830"/>
                  <a:gd name="connsiteX3" fmla="*/ 2084984 w 3051000"/>
                  <a:gd name="connsiteY3" fmla="*/ 1811000 h 1943830"/>
                  <a:gd name="connsiteX4" fmla="*/ 1440486 w 3051000"/>
                  <a:gd name="connsiteY4" fmla="*/ 1220287 h 1943830"/>
                  <a:gd name="connsiteX5" fmla="*/ 1439548 w 3051000"/>
                  <a:gd name="connsiteY5" fmla="*/ 1219786 h 1943830"/>
                  <a:gd name="connsiteX6" fmla="*/ 1024501 w 3051000"/>
                  <a:gd name="connsiteY6" fmla="*/ 826485 h 1943830"/>
                  <a:gd name="connsiteX7" fmla="*/ 0 w 3051000"/>
                  <a:gd name="connsiteY7" fmla="*/ 147860 h 1943830"/>
                  <a:gd name="connsiteX8" fmla="*/ 860003 w 3051000"/>
                  <a:gd name="connsiteY8" fmla="*/ 686 h 1943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1000" h="1943830">
                    <a:moveTo>
                      <a:pt x="860003" y="686"/>
                    </a:moveTo>
                    <a:cubicBezTo>
                      <a:pt x="1505140" y="16623"/>
                      <a:pt x="2387567" y="316830"/>
                      <a:pt x="3051000" y="1605942"/>
                    </a:cubicBezTo>
                    <a:lnTo>
                      <a:pt x="2187388" y="1943830"/>
                    </a:lnTo>
                    <a:lnTo>
                      <a:pt x="2084984" y="1811000"/>
                    </a:lnTo>
                    <a:cubicBezTo>
                      <a:pt x="1901012" y="1584321"/>
                      <a:pt x="1680484" y="1361909"/>
                      <a:pt x="1440486" y="1220287"/>
                    </a:cubicBezTo>
                    <a:lnTo>
                      <a:pt x="1439548" y="1219786"/>
                    </a:lnTo>
                    <a:lnTo>
                      <a:pt x="1024501" y="826485"/>
                    </a:lnTo>
                    <a:lnTo>
                      <a:pt x="0" y="147860"/>
                    </a:lnTo>
                    <a:cubicBezTo>
                      <a:pt x="0" y="147860"/>
                      <a:pt x="358229" y="-11710"/>
                      <a:pt x="860003" y="686"/>
                    </a:cubicBezTo>
                    <a:close/>
                  </a:path>
                </a:pathLst>
              </a:custGeom>
              <a:solidFill>
                <a:srgbClr val="13A1D8"/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Freeform: Shape 5">
                <a:extLst>
                  <a:ext uri="{FF2B5EF4-FFF2-40B4-BE49-F238E27FC236}">
                    <a16:creationId xmlns:a16="http://schemas.microsoft.com/office/drawing/2014/main" id="{CB43BF35-58AA-A6FD-F0B8-0C85488555E2}"/>
                  </a:ext>
                </a:extLst>
              </p:cNvPr>
              <p:cNvSpPr/>
              <p:nvPr/>
            </p:nvSpPr>
            <p:spPr>
              <a:xfrm>
                <a:off x="4868475" y="2769778"/>
                <a:ext cx="1865858" cy="1829466"/>
              </a:xfrm>
              <a:custGeom>
                <a:avLst/>
                <a:gdLst>
                  <a:gd name="connsiteX0" fmla="*/ 417705 w 1865858"/>
                  <a:gd name="connsiteY0" fmla="*/ 115 h 1829466"/>
                  <a:gd name="connsiteX1" fmla="*/ 1865858 w 1865858"/>
                  <a:gd name="connsiteY1" fmla="*/ 1511848 h 1829466"/>
                  <a:gd name="connsiteX2" fmla="*/ 1244193 w 1865858"/>
                  <a:gd name="connsiteY2" fmla="*/ 1829466 h 1829466"/>
                  <a:gd name="connsiteX3" fmla="*/ 1141769 w 1865858"/>
                  <a:gd name="connsiteY3" fmla="*/ 1581478 h 1829466"/>
                  <a:gd name="connsiteX4" fmla="*/ 856932 w 1865858"/>
                  <a:gd name="connsiteY4" fmla="*/ 1130904 h 1829466"/>
                  <a:gd name="connsiteX5" fmla="*/ 813849 w 1865858"/>
                  <a:gd name="connsiteY5" fmla="*/ 1092390 h 1829466"/>
                  <a:gd name="connsiteX6" fmla="*/ 813849 w 1865858"/>
                  <a:gd name="connsiteY6" fmla="*/ 433701 h 1829466"/>
                  <a:gd name="connsiteX7" fmla="*/ 130747 w 1865858"/>
                  <a:gd name="connsiteY7" fmla="*/ 433701 h 1829466"/>
                  <a:gd name="connsiteX8" fmla="*/ 0 w 1865858"/>
                  <a:gd name="connsiteY8" fmla="*/ 120255 h 1829466"/>
                  <a:gd name="connsiteX9" fmla="*/ 347958 w 1865858"/>
                  <a:gd name="connsiteY9" fmla="*/ 2098 h 1829466"/>
                  <a:gd name="connsiteX10" fmla="*/ 417705 w 1865858"/>
                  <a:gd name="connsiteY10" fmla="*/ 115 h 1829466"/>
                  <a:gd name="connsiteX0" fmla="*/ 417705 w 1865858"/>
                  <a:gd name="connsiteY0" fmla="*/ 115 h 1829466"/>
                  <a:gd name="connsiteX1" fmla="*/ 1865858 w 1865858"/>
                  <a:gd name="connsiteY1" fmla="*/ 1511848 h 1829466"/>
                  <a:gd name="connsiteX2" fmla="*/ 1244193 w 1865858"/>
                  <a:gd name="connsiteY2" fmla="*/ 1829466 h 1829466"/>
                  <a:gd name="connsiteX3" fmla="*/ 1141769 w 1865858"/>
                  <a:gd name="connsiteY3" fmla="*/ 1581478 h 1829466"/>
                  <a:gd name="connsiteX4" fmla="*/ 856932 w 1865858"/>
                  <a:gd name="connsiteY4" fmla="*/ 1130904 h 1829466"/>
                  <a:gd name="connsiteX5" fmla="*/ 813849 w 1865858"/>
                  <a:gd name="connsiteY5" fmla="*/ 1092390 h 1829466"/>
                  <a:gd name="connsiteX6" fmla="*/ 813849 w 1865858"/>
                  <a:gd name="connsiteY6" fmla="*/ 433701 h 1829466"/>
                  <a:gd name="connsiteX7" fmla="*/ 0 w 1865858"/>
                  <a:gd name="connsiteY7" fmla="*/ 120255 h 1829466"/>
                  <a:gd name="connsiteX8" fmla="*/ 347958 w 1865858"/>
                  <a:gd name="connsiteY8" fmla="*/ 2098 h 1829466"/>
                  <a:gd name="connsiteX9" fmla="*/ 417705 w 1865858"/>
                  <a:gd name="connsiteY9" fmla="*/ 115 h 1829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65858" h="1829466">
                    <a:moveTo>
                      <a:pt x="417705" y="115"/>
                    </a:moveTo>
                    <a:cubicBezTo>
                      <a:pt x="779163" y="6350"/>
                      <a:pt x="1327167" y="270813"/>
                      <a:pt x="1865858" y="1511848"/>
                    </a:cubicBezTo>
                    <a:lnTo>
                      <a:pt x="1244193" y="1829466"/>
                    </a:lnTo>
                    <a:lnTo>
                      <a:pt x="1141769" y="1581478"/>
                    </a:lnTo>
                    <a:cubicBezTo>
                      <a:pt x="1057847" y="1400470"/>
                      <a:pt x="961245" y="1234379"/>
                      <a:pt x="856932" y="1130904"/>
                    </a:cubicBezTo>
                    <a:lnTo>
                      <a:pt x="813849" y="1092390"/>
                    </a:lnTo>
                    <a:lnTo>
                      <a:pt x="813849" y="433701"/>
                    </a:lnTo>
                    <a:lnTo>
                      <a:pt x="0" y="120255"/>
                    </a:lnTo>
                    <a:cubicBezTo>
                      <a:pt x="0" y="120255"/>
                      <a:pt x="133101" y="18099"/>
                      <a:pt x="347958" y="2098"/>
                    </a:cubicBezTo>
                    <a:cubicBezTo>
                      <a:pt x="370339" y="431"/>
                      <a:pt x="393607" y="-301"/>
                      <a:pt x="417705" y="115"/>
                    </a:cubicBezTo>
                    <a:close/>
                  </a:path>
                </a:pathLst>
              </a:custGeom>
              <a:solidFill>
                <a:srgbClr val="7D9445"/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Freeform: Shape 6">
                <a:extLst>
                  <a:ext uri="{FF2B5EF4-FFF2-40B4-BE49-F238E27FC236}">
                    <a16:creationId xmlns:a16="http://schemas.microsoft.com/office/drawing/2014/main" id="{E262D7EE-08F4-CEE1-21C9-42A2FF88D4BE}"/>
                  </a:ext>
                </a:extLst>
              </p:cNvPr>
              <p:cNvSpPr/>
              <p:nvPr/>
            </p:nvSpPr>
            <p:spPr>
              <a:xfrm>
                <a:off x="5445706" y="4137012"/>
                <a:ext cx="610369" cy="1438089"/>
              </a:xfrm>
              <a:custGeom>
                <a:avLst/>
                <a:gdLst>
                  <a:gd name="connsiteX0" fmla="*/ 174809 w 610370"/>
                  <a:gd name="connsiteY0" fmla="*/ 303 h 1438089"/>
                  <a:gd name="connsiteX1" fmla="*/ 321107 w 610370"/>
                  <a:gd name="connsiteY1" fmla="*/ 136243 h 1438089"/>
                  <a:gd name="connsiteX2" fmla="*/ 335862 w 610370"/>
                  <a:gd name="connsiteY2" fmla="*/ 167716 h 1438089"/>
                  <a:gd name="connsiteX3" fmla="*/ 263345 w 610370"/>
                  <a:gd name="connsiteY3" fmla="*/ 164156 h 1438089"/>
                  <a:gd name="connsiteX4" fmla="*/ 143052 w 610370"/>
                  <a:gd name="connsiteY4" fmla="*/ 155543 h 1438089"/>
                  <a:gd name="connsiteX5" fmla="*/ 517703 w 610370"/>
                  <a:gd name="connsiteY5" fmla="*/ 1121316 h 1438089"/>
                  <a:gd name="connsiteX6" fmla="*/ 572919 w 610370"/>
                  <a:gd name="connsiteY6" fmla="*/ 1122349 h 1438089"/>
                  <a:gd name="connsiteX7" fmla="*/ 576069 w 610370"/>
                  <a:gd name="connsiteY7" fmla="*/ 1141417 h 1438089"/>
                  <a:gd name="connsiteX8" fmla="*/ 609981 w 610370"/>
                  <a:gd name="connsiteY8" fmla="*/ 1388486 h 1438089"/>
                  <a:gd name="connsiteX9" fmla="*/ 525734 w 610370"/>
                  <a:gd name="connsiteY9" fmla="*/ 1410816 h 1438089"/>
                  <a:gd name="connsiteX10" fmla="*/ 404956 w 610370"/>
                  <a:gd name="connsiteY10" fmla="*/ 1119207 h 1438089"/>
                  <a:gd name="connsiteX11" fmla="*/ 468306 w 610370"/>
                  <a:gd name="connsiteY11" fmla="*/ 1120392 h 1438089"/>
                  <a:gd name="connsiteX12" fmla="*/ 92403 w 610370"/>
                  <a:gd name="connsiteY12" fmla="*/ 151392 h 1438089"/>
                  <a:gd name="connsiteX13" fmla="*/ 565 w 610370"/>
                  <a:gd name="connsiteY13" fmla="*/ 142842 h 1438089"/>
                  <a:gd name="connsiteX14" fmla="*/ 0 w 610370"/>
                  <a:gd name="connsiteY14" fmla="*/ 141478 h 1438089"/>
                  <a:gd name="connsiteX15" fmla="*/ 174809 w 610370"/>
                  <a:gd name="connsiteY15" fmla="*/ 303 h 1438089"/>
                  <a:gd name="connsiteX0" fmla="*/ 174809 w 610370"/>
                  <a:gd name="connsiteY0" fmla="*/ 303 h 1438089"/>
                  <a:gd name="connsiteX1" fmla="*/ 321107 w 610370"/>
                  <a:gd name="connsiteY1" fmla="*/ 136243 h 1438089"/>
                  <a:gd name="connsiteX2" fmla="*/ 335862 w 610370"/>
                  <a:gd name="connsiteY2" fmla="*/ 167716 h 1438089"/>
                  <a:gd name="connsiteX3" fmla="*/ 263345 w 610370"/>
                  <a:gd name="connsiteY3" fmla="*/ 164156 h 1438089"/>
                  <a:gd name="connsiteX4" fmla="*/ 143052 w 610370"/>
                  <a:gd name="connsiteY4" fmla="*/ 155543 h 1438089"/>
                  <a:gd name="connsiteX5" fmla="*/ 517703 w 610370"/>
                  <a:gd name="connsiteY5" fmla="*/ 1121316 h 1438089"/>
                  <a:gd name="connsiteX6" fmla="*/ 572919 w 610370"/>
                  <a:gd name="connsiteY6" fmla="*/ 1122349 h 1438089"/>
                  <a:gd name="connsiteX7" fmla="*/ 576069 w 610370"/>
                  <a:gd name="connsiteY7" fmla="*/ 1141417 h 1438089"/>
                  <a:gd name="connsiteX8" fmla="*/ 609981 w 610370"/>
                  <a:gd name="connsiteY8" fmla="*/ 1388486 h 1438089"/>
                  <a:gd name="connsiteX9" fmla="*/ 525734 w 610370"/>
                  <a:gd name="connsiteY9" fmla="*/ 1410816 h 1438089"/>
                  <a:gd name="connsiteX10" fmla="*/ 404956 w 610370"/>
                  <a:gd name="connsiteY10" fmla="*/ 1119207 h 1438089"/>
                  <a:gd name="connsiteX11" fmla="*/ 468306 w 610370"/>
                  <a:gd name="connsiteY11" fmla="*/ 1120392 h 1438089"/>
                  <a:gd name="connsiteX12" fmla="*/ 271675 w 610370"/>
                  <a:gd name="connsiteY12" fmla="*/ 623107 h 1438089"/>
                  <a:gd name="connsiteX13" fmla="*/ 92403 w 610370"/>
                  <a:gd name="connsiteY13" fmla="*/ 151392 h 1438089"/>
                  <a:gd name="connsiteX14" fmla="*/ 565 w 610370"/>
                  <a:gd name="connsiteY14" fmla="*/ 142842 h 1438089"/>
                  <a:gd name="connsiteX15" fmla="*/ 0 w 610370"/>
                  <a:gd name="connsiteY15" fmla="*/ 141478 h 1438089"/>
                  <a:gd name="connsiteX16" fmla="*/ 174809 w 610370"/>
                  <a:gd name="connsiteY16" fmla="*/ 303 h 1438089"/>
                  <a:gd name="connsiteX0" fmla="*/ 174809 w 610370"/>
                  <a:gd name="connsiteY0" fmla="*/ 303 h 1438089"/>
                  <a:gd name="connsiteX1" fmla="*/ 321107 w 610370"/>
                  <a:gd name="connsiteY1" fmla="*/ 136243 h 1438089"/>
                  <a:gd name="connsiteX2" fmla="*/ 335862 w 610370"/>
                  <a:gd name="connsiteY2" fmla="*/ 167716 h 1438089"/>
                  <a:gd name="connsiteX3" fmla="*/ 263345 w 610370"/>
                  <a:gd name="connsiteY3" fmla="*/ 164156 h 1438089"/>
                  <a:gd name="connsiteX4" fmla="*/ 143052 w 610370"/>
                  <a:gd name="connsiteY4" fmla="*/ 155543 h 1438089"/>
                  <a:gd name="connsiteX5" fmla="*/ 517703 w 610370"/>
                  <a:gd name="connsiteY5" fmla="*/ 1121316 h 1438089"/>
                  <a:gd name="connsiteX6" fmla="*/ 572919 w 610370"/>
                  <a:gd name="connsiteY6" fmla="*/ 1122349 h 1438089"/>
                  <a:gd name="connsiteX7" fmla="*/ 576069 w 610370"/>
                  <a:gd name="connsiteY7" fmla="*/ 1141417 h 1438089"/>
                  <a:gd name="connsiteX8" fmla="*/ 609981 w 610370"/>
                  <a:gd name="connsiteY8" fmla="*/ 1388486 h 1438089"/>
                  <a:gd name="connsiteX9" fmla="*/ 525734 w 610370"/>
                  <a:gd name="connsiteY9" fmla="*/ 1410816 h 1438089"/>
                  <a:gd name="connsiteX10" fmla="*/ 404956 w 610370"/>
                  <a:gd name="connsiteY10" fmla="*/ 1119207 h 1438089"/>
                  <a:gd name="connsiteX11" fmla="*/ 271675 w 610370"/>
                  <a:gd name="connsiteY11" fmla="*/ 623107 h 1438089"/>
                  <a:gd name="connsiteX12" fmla="*/ 92403 w 610370"/>
                  <a:gd name="connsiteY12" fmla="*/ 151392 h 1438089"/>
                  <a:gd name="connsiteX13" fmla="*/ 565 w 610370"/>
                  <a:gd name="connsiteY13" fmla="*/ 142842 h 1438089"/>
                  <a:gd name="connsiteX14" fmla="*/ 0 w 610370"/>
                  <a:gd name="connsiteY14" fmla="*/ 141478 h 1438089"/>
                  <a:gd name="connsiteX15" fmla="*/ 174809 w 610370"/>
                  <a:gd name="connsiteY15" fmla="*/ 303 h 1438089"/>
                  <a:gd name="connsiteX0" fmla="*/ 174809 w 610370"/>
                  <a:gd name="connsiteY0" fmla="*/ 303 h 1438089"/>
                  <a:gd name="connsiteX1" fmla="*/ 321107 w 610370"/>
                  <a:gd name="connsiteY1" fmla="*/ 136243 h 1438089"/>
                  <a:gd name="connsiteX2" fmla="*/ 335862 w 610370"/>
                  <a:gd name="connsiteY2" fmla="*/ 167716 h 1438089"/>
                  <a:gd name="connsiteX3" fmla="*/ 263345 w 610370"/>
                  <a:gd name="connsiteY3" fmla="*/ 164156 h 1438089"/>
                  <a:gd name="connsiteX4" fmla="*/ 143052 w 610370"/>
                  <a:gd name="connsiteY4" fmla="*/ 155543 h 1438089"/>
                  <a:gd name="connsiteX5" fmla="*/ 517703 w 610370"/>
                  <a:gd name="connsiteY5" fmla="*/ 1121316 h 1438089"/>
                  <a:gd name="connsiteX6" fmla="*/ 572919 w 610370"/>
                  <a:gd name="connsiteY6" fmla="*/ 1122349 h 1438089"/>
                  <a:gd name="connsiteX7" fmla="*/ 576069 w 610370"/>
                  <a:gd name="connsiteY7" fmla="*/ 1141417 h 1438089"/>
                  <a:gd name="connsiteX8" fmla="*/ 609981 w 610370"/>
                  <a:gd name="connsiteY8" fmla="*/ 1388486 h 1438089"/>
                  <a:gd name="connsiteX9" fmla="*/ 525734 w 610370"/>
                  <a:gd name="connsiteY9" fmla="*/ 1410816 h 1438089"/>
                  <a:gd name="connsiteX10" fmla="*/ 404956 w 610370"/>
                  <a:gd name="connsiteY10" fmla="*/ 1119207 h 1438089"/>
                  <a:gd name="connsiteX11" fmla="*/ 271675 w 610370"/>
                  <a:gd name="connsiteY11" fmla="*/ 623107 h 1438089"/>
                  <a:gd name="connsiteX12" fmla="*/ 565 w 610370"/>
                  <a:gd name="connsiteY12" fmla="*/ 142842 h 1438089"/>
                  <a:gd name="connsiteX13" fmla="*/ 0 w 610370"/>
                  <a:gd name="connsiteY13" fmla="*/ 141478 h 1438089"/>
                  <a:gd name="connsiteX14" fmla="*/ 174809 w 610370"/>
                  <a:gd name="connsiteY14" fmla="*/ 303 h 1438089"/>
                  <a:gd name="connsiteX0" fmla="*/ 174809 w 610370"/>
                  <a:gd name="connsiteY0" fmla="*/ 303 h 1438089"/>
                  <a:gd name="connsiteX1" fmla="*/ 321107 w 610370"/>
                  <a:gd name="connsiteY1" fmla="*/ 136243 h 1438089"/>
                  <a:gd name="connsiteX2" fmla="*/ 335862 w 610370"/>
                  <a:gd name="connsiteY2" fmla="*/ 167716 h 1438089"/>
                  <a:gd name="connsiteX3" fmla="*/ 263345 w 610370"/>
                  <a:gd name="connsiteY3" fmla="*/ 164156 h 1438089"/>
                  <a:gd name="connsiteX4" fmla="*/ 517703 w 610370"/>
                  <a:gd name="connsiteY4" fmla="*/ 1121316 h 1438089"/>
                  <a:gd name="connsiteX5" fmla="*/ 572919 w 610370"/>
                  <a:gd name="connsiteY5" fmla="*/ 1122349 h 1438089"/>
                  <a:gd name="connsiteX6" fmla="*/ 576069 w 610370"/>
                  <a:gd name="connsiteY6" fmla="*/ 1141417 h 1438089"/>
                  <a:gd name="connsiteX7" fmla="*/ 609981 w 610370"/>
                  <a:gd name="connsiteY7" fmla="*/ 1388486 h 1438089"/>
                  <a:gd name="connsiteX8" fmla="*/ 525734 w 610370"/>
                  <a:gd name="connsiteY8" fmla="*/ 1410816 h 1438089"/>
                  <a:gd name="connsiteX9" fmla="*/ 404956 w 610370"/>
                  <a:gd name="connsiteY9" fmla="*/ 1119207 h 1438089"/>
                  <a:gd name="connsiteX10" fmla="*/ 271675 w 610370"/>
                  <a:gd name="connsiteY10" fmla="*/ 623107 h 1438089"/>
                  <a:gd name="connsiteX11" fmla="*/ 565 w 610370"/>
                  <a:gd name="connsiteY11" fmla="*/ 142842 h 1438089"/>
                  <a:gd name="connsiteX12" fmla="*/ 0 w 610370"/>
                  <a:gd name="connsiteY12" fmla="*/ 141478 h 1438089"/>
                  <a:gd name="connsiteX13" fmla="*/ 174809 w 610370"/>
                  <a:gd name="connsiteY13" fmla="*/ 303 h 1438089"/>
                  <a:gd name="connsiteX0" fmla="*/ 174809 w 610370"/>
                  <a:gd name="connsiteY0" fmla="*/ 303 h 1438089"/>
                  <a:gd name="connsiteX1" fmla="*/ 321107 w 610370"/>
                  <a:gd name="connsiteY1" fmla="*/ 136243 h 1438089"/>
                  <a:gd name="connsiteX2" fmla="*/ 335862 w 610370"/>
                  <a:gd name="connsiteY2" fmla="*/ 167716 h 1438089"/>
                  <a:gd name="connsiteX3" fmla="*/ 517703 w 610370"/>
                  <a:gd name="connsiteY3" fmla="*/ 1121316 h 1438089"/>
                  <a:gd name="connsiteX4" fmla="*/ 572919 w 610370"/>
                  <a:gd name="connsiteY4" fmla="*/ 1122349 h 1438089"/>
                  <a:gd name="connsiteX5" fmla="*/ 576069 w 610370"/>
                  <a:gd name="connsiteY5" fmla="*/ 1141417 h 1438089"/>
                  <a:gd name="connsiteX6" fmla="*/ 609981 w 610370"/>
                  <a:gd name="connsiteY6" fmla="*/ 1388486 h 1438089"/>
                  <a:gd name="connsiteX7" fmla="*/ 525734 w 610370"/>
                  <a:gd name="connsiteY7" fmla="*/ 1410816 h 1438089"/>
                  <a:gd name="connsiteX8" fmla="*/ 404956 w 610370"/>
                  <a:gd name="connsiteY8" fmla="*/ 1119207 h 1438089"/>
                  <a:gd name="connsiteX9" fmla="*/ 271675 w 610370"/>
                  <a:gd name="connsiteY9" fmla="*/ 623107 h 1438089"/>
                  <a:gd name="connsiteX10" fmla="*/ 565 w 610370"/>
                  <a:gd name="connsiteY10" fmla="*/ 142842 h 1438089"/>
                  <a:gd name="connsiteX11" fmla="*/ 0 w 610370"/>
                  <a:gd name="connsiteY11" fmla="*/ 141478 h 1438089"/>
                  <a:gd name="connsiteX12" fmla="*/ 174809 w 610370"/>
                  <a:gd name="connsiteY12" fmla="*/ 303 h 1438089"/>
                  <a:gd name="connsiteX0" fmla="*/ 174809 w 610370"/>
                  <a:gd name="connsiteY0" fmla="*/ 303 h 1438089"/>
                  <a:gd name="connsiteX1" fmla="*/ 321107 w 610370"/>
                  <a:gd name="connsiteY1" fmla="*/ 136243 h 1438089"/>
                  <a:gd name="connsiteX2" fmla="*/ 335862 w 610370"/>
                  <a:gd name="connsiteY2" fmla="*/ 167716 h 1438089"/>
                  <a:gd name="connsiteX3" fmla="*/ 572919 w 610370"/>
                  <a:gd name="connsiteY3" fmla="*/ 1122349 h 1438089"/>
                  <a:gd name="connsiteX4" fmla="*/ 576069 w 610370"/>
                  <a:gd name="connsiteY4" fmla="*/ 1141417 h 1438089"/>
                  <a:gd name="connsiteX5" fmla="*/ 609981 w 610370"/>
                  <a:gd name="connsiteY5" fmla="*/ 1388486 h 1438089"/>
                  <a:gd name="connsiteX6" fmla="*/ 525734 w 610370"/>
                  <a:gd name="connsiteY6" fmla="*/ 1410816 h 1438089"/>
                  <a:gd name="connsiteX7" fmla="*/ 404956 w 610370"/>
                  <a:gd name="connsiteY7" fmla="*/ 1119207 h 1438089"/>
                  <a:gd name="connsiteX8" fmla="*/ 271675 w 610370"/>
                  <a:gd name="connsiteY8" fmla="*/ 623107 h 1438089"/>
                  <a:gd name="connsiteX9" fmla="*/ 565 w 610370"/>
                  <a:gd name="connsiteY9" fmla="*/ 142842 h 1438089"/>
                  <a:gd name="connsiteX10" fmla="*/ 0 w 610370"/>
                  <a:gd name="connsiteY10" fmla="*/ 141478 h 1438089"/>
                  <a:gd name="connsiteX11" fmla="*/ 174809 w 610370"/>
                  <a:gd name="connsiteY11" fmla="*/ 303 h 1438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0370" h="1438089">
                    <a:moveTo>
                      <a:pt x="174809" y="303"/>
                    </a:moveTo>
                    <a:cubicBezTo>
                      <a:pt x="228296" y="4633"/>
                      <a:pt x="277031" y="55148"/>
                      <a:pt x="321107" y="136243"/>
                    </a:cubicBezTo>
                    <a:lnTo>
                      <a:pt x="335862" y="167716"/>
                    </a:lnTo>
                    <a:lnTo>
                      <a:pt x="572919" y="1122349"/>
                    </a:lnTo>
                    <a:lnTo>
                      <a:pt x="576069" y="1141417"/>
                    </a:lnTo>
                    <a:cubicBezTo>
                      <a:pt x="589325" y="1230221"/>
                      <a:pt x="600620" y="1314118"/>
                      <a:pt x="609981" y="1388486"/>
                    </a:cubicBezTo>
                    <a:cubicBezTo>
                      <a:pt x="616229" y="1439464"/>
                      <a:pt x="545505" y="1458159"/>
                      <a:pt x="525734" y="1410816"/>
                    </a:cubicBezTo>
                    <a:lnTo>
                      <a:pt x="404956" y="1119207"/>
                    </a:lnTo>
                    <a:lnTo>
                      <a:pt x="271675" y="623107"/>
                    </a:lnTo>
                    <a:lnTo>
                      <a:pt x="565" y="142842"/>
                    </a:lnTo>
                    <a:lnTo>
                      <a:pt x="0" y="141478"/>
                    </a:lnTo>
                    <a:cubicBezTo>
                      <a:pt x="63083" y="37829"/>
                      <a:pt x="121322" y="-4027"/>
                      <a:pt x="174809" y="303"/>
                    </a:cubicBezTo>
                    <a:close/>
                  </a:path>
                </a:pathLst>
              </a:custGeom>
              <a:solidFill>
                <a:srgbClr val="F8B100"/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Freeform: Shape 7">
                <a:extLst>
                  <a:ext uri="{FF2B5EF4-FFF2-40B4-BE49-F238E27FC236}">
                    <a16:creationId xmlns:a16="http://schemas.microsoft.com/office/drawing/2014/main" id="{89B9BAD3-600D-EB12-B130-6A8F218E8863}"/>
                  </a:ext>
                </a:extLst>
              </p:cNvPr>
              <p:cNvSpPr/>
              <p:nvPr/>
            </p:nvSpPr>
            <p:spPr>
              <a:xfrm>
                <a:off x="4477846" y="1578414"/>
                <a:ext cx="2704683" cy="1159898"/>
              </a:xfrm>
              <a:custGeom>
                <a:avLst/>
                <a:gdLst>
                  <a:gd name="connsiteX0" fmla="*/ 0 w 2704683"/>
                  <a:gd name="connsiteY0" fmla="*/ 0 h 1159898"/>
                  <a:gd name="connsiteX1" fmla="*/ 9841 w 2704683"/>
                  <a:gd name="connsiteY1" fmla="*/ 2733 h 1159898"/>
                  <a:gd name="connsiteX2" fmla="*/ 917990 w 2704683"/>
                  <a:gd name="connsiteY2" fmla="*/ 171298 h 1159898"/>
                  <a:gd name="connsiteX3" fmla="*/ 1734622 w 2704683"/>
                  <a:gd name="connsiteY3" fmla="*/ 211628 h 1159898"/>
                  <a:gd name="connsiteX4" fmla="*/ 1966598 w 2704683"/>
                  <a:gd name="connsiteY4" fmla="*/ 202526 h 1159898"/>
                  <a:gd name="connsiteX5" fmla="*/ 2020589 w 2704683"/>
                  <a:gd name="connsiteY5" fmla="*/ 244973 h 1159898"/>
                  <a:gd name="connsiteX6" fmla="*/ 2577116 w 2704683"/>
                  <a:gd name="connsiteY6" fmla="*/ 876750 h 1159898"/>
                  <a:gd name="connsiteX7" fmla="*/ 2704683 w 2704683"/>
                  <a:gd name="connsiteY7" fmla="*/ 1078958 h 1159898"/>
                  <a:gd name="connsiteX8" fmla="*/ 2637944 w 2704683"/>
                  <a:gd name="connsiteY8" fmla="*/ 1090431 h 1159898"/>
                  <a:gd name="connsiteX9" fmla="*/ 1650123 w 2704683"/>
                  <a:gd name="connsiteY9" fmla="*/ 1159893 h 1159898"/>
                  <a:gd name="connsiteX10" fmla="*/ 1525429 w 2704683"/>
                  <a:gd name="connsiteY10" fmla="*/ 1156486 h 1159898"/>
                  <a:gd name="connsiteX11" fmla="*/ 1400844 w 2704683"/>
                  <a:gd name="connsiteY11" fmla="*/ 1049702 h 1159898"/>
                  <a:gd name="connsiteX12" fmla="*/ 1224763 w 2704683"/>
                  <a:gd name="connsiteY12" fmla="*/ 929533 h 1159898"/>
                  <a:gd name="connsiteX13" fmla="*/ 1223825 w 2704683"/>
                  <a:gd name="connsiteY13" fmla="*/ 929032 h 1159898"/>
                  <a:gd name="connsiteX14" fmla="*/ 808778 w 2704683"/>
                  <a:gd name="connsiteY14" fmla="*/ 535731 h 1159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04683" h="1159898">
                    <a:moveTo>
                      <a:pt x="0" y="0"/>
                    </a:moveTo>
                    <a:lnTo>
                      <a:pt x="9841" y="2733"/>
                    </a:lnTo>
                    <a:cubicBezTo>
                      <a:pt x="210015" y="55905"/>
                      <a:pt x="526623" y="127118"/>
                      <a:pt x="917990" y="171298"/>
                    </a:cubicBezTo>
                    <a:cubicBezTo>
                      <a:pt x="1150203" y="197443"/>
                      <a:pt x="1427566" y="215904"/>
                      <a:pt x="1734622" y="211628"/>
                    </a:cubicBezTo>
                    <a:lnTo>
                      <a:pt x="1966598" y="202526"/>
                    </a:lnTo>
                    <a:lnTo>
                      <a:pt x="2020589" y="244973"/>
                    </a:lnTo>
                    <a:cubicBezTo>
                      <a:pt x="2211467" y="406604"/>
                      <a:pt x="2399353" y="613526"/>
                      <a:pt x="2577116" y="876750"/>
                    </a:cubicBezTo>
                    <a:lnTo>
                      <a:pt x="2704683" y="1078958"/>
                    </a:lnTo>
                    <a:lnTo>
                      <a:pt x="2637944" y="1090431"/>
                    </a:lnTo>
                    <a:cubicBezTo>
                      <a:pt x="2292890" y="1140204"/>
                      <a:pt x="1960970" y="1160277"/>
                      <a:pt x="1650123" y="1159893"/>
                    </a:cubicBezTo>
                    <a:lnTo>
                      <a:pt x="1525429" y="1156486"/>
                    </a:lnTo>
                    <a:lnTo>
                      <a:pt x="1400844" y="1049702"/>
                    </a:lnTo>
                    <a:cubicBezTo>
                      <a:pt x="1343545" y="1005394"/>
                      <a:pt x="1284763" y="964939"/>
                      <a:pt x="1224763" y="929533"/>
                    </a:cubicBezTo>
                    <a:lnTo>
                      <a:pt x="1223825" y="929032"/>
                    </a:lnTo>
                    <a:lnTo>
                      <a:pt x="808778" y="535731"/>
                    </a:lnTo>
                    <a:close/>
                  </a:path>
                </a:pathLst>
              </a:custGeom>
              <a:solidFill>
                <a:srgbClr val="C1D100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Freeform: Shape 8">
                <a:extLst>
                  <a:ext uri="{FF2B5EF4-FFF2-40B4-BE49-F238E27FC236}">
                    <a16:creationId xmlns:a16="http://schemas.microsoft.com/office/drawing/2014/main" id="{ECBF05DB-BFB8-B5E2-F1EB-B7B4BD0AF985}"/>
                  </a:ext>
                </a:extLst>
              </p:cNvPr>
              <p:cNvSpPr/>
              <p:nvPr/>
            </p:nvSpPr>
            <p:spPr>
              <a:xfrm>
                <a:off x="5210024" y="3021577"/>
                <a:ext cx="1401220" cy="1013674"/>
              </a:xfrm>
              <a:custGeom>
                <a:avLst/>
                <a:gdLst>
                  <a:gd name="connsiteX0" fmla="*/ 0 w 1401220"/>
                  <a:gd name="connsiteY0" fmla="*/ 0 h 1013674"/>
                  <a:gd name="connsiteX1" fmla="*/ 185748 w 1401220"/>
                  <a:gd name="connsiteY1" fmla="*/ 25096 h 1013674"/>
                  <a:gd name="connsiteX2" fmla="*/ 586701 w 1401220"/>
                  <a:gd name="connsiteY2" fmla="*/ 57831 h 1013674"/>
                  <a:gd name="connsiteX3" fmla="*/ 757106 w 1401220"/>
                  <a:gd name="connsiteY3" fmla="*/ 63508 h 1013674"/>
                  <a:gd name="connsiteX4" fmla="*/ 828331 w 1401220"/>
                  <a:gd name="connsiteY4" fmla="*/ 131802 h 1013674"/>
                  <a:gd name="connsiteX5" fmla="*/ 1322246 w 1401220"/>
                  <a:gd name="connsiteY5" fmla="*/ 839035 h 1013674"/>
                  <a:gd name="connsiteX6" fmla="*/ 1401220 w 1401220"/>
                  <a:gd name="connsiteY6" fmla="*/ 995102 h 1013674"/>
                  <a:gd name="connsiteX7" fmla="*/ 1288796 w 1401220"/>
                  <a:gd name="connsiteY7" fmla="*/ 1004110 h 1013674"/>
                  <a:gd name="connsiteX8" fmla="*/ 918010 w 1401220"/>
                  <a:gd name="connsiteY8" fmla="*/ 1013674 h 1013674"/>
                  <a:gd name="connsiteX9" fmla="*/ 617436 w 1401220"/>
                  <a:gd name="connsiteY9" fmla="*/ 1004883 h 1013674"/>
                  <a:gd name="connsiteX10" fmla="*/ 592095 w 1401220"/>
                  <a:gd name="connsiteY10" fmla="*/ 967707 h 1013674"/>
                  <a:gd name="connsiteX11" fmla="*/ 515383 w 1401220"/>
                  <a:gd name="connsiteY11" fmla="*/ 879105 h 1013674"/>
                  <a:gd name="connsiteX12" fmla="*/ 472300 w 1401220"/>
                  <a:gd name="connsiteY12" fmla="*/ 840591 h 1013674"/>
                  <a:gd name="connsiteX13" fmla="*/ 472300 w 1401220"/>
                  <a:gd name="connsiteY13" fmla="*/ 181902 h 1013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01220" h="1013674">
                    <a:moveTo>
                      <a:pt x="0" y="0"/>
                    </a:moveTo>
                    <a:lnTo>
                      <a:pt x="185748" y="25096"/>
                    </a:lnTo>
                    <a:cubicBezTo>
                      <a:pt x="307698" y="38876"/>
                      <a:pt x="442097" y="50510"/>
                      <a:pt x="586701" y="57831"/>
                    </a:cubicBezTo>
                    <a:lnTo>
                      <a:pt x="757106" y="63508"/>
                    </a:lnTo>
                    <a:lnTo>
                      <a:pt x="828331" y="131802"/>
                    </a:lnTo>
                    <a:cubicBezTo>
                      <a:pt x="987503" y="295562"/>
                      <a:pt x="1154134" y="523999"/>
                      <a:pt x="1322246" y="839035"/>
                    </a:cubicBezTo>
                    <a:lnTo>
                      <a:pt x="1401220" y="995102"/>
                    </a:lnTo>
                    <a:lnTo>
                      <a:pt x="1288796" y="1004110"/>
                    </a:lnTo>
                    <a:cubicBezTo>
                      <a:pt x="1162362" y="1010678"/>
                      <a:pt x="1038602" y="1013674"/>
                      <a:pt x="918010" y="1013674"/>
                    </a:cubicBezTo>
                    <a:lnTo>
                      <a:pt x="617436" y="1004883"/>
                    </a:lnTo>
                    <a:lnTo>
                      <a:pt x="592095" y="967707"/>
                    </a:lnTo>
                    <a:cubicBezTo>
                      <a:pt x="567058" y="934756"/>
                      <a:pt x="541462" y="904974"/>
                      <a:pt x="515383" y="879105"/>
                    </a:cubicBezTo>
                    <a:lnTo>
                      <a:pt x="472300" y="840591"/>
                    </a:lnTo>
                    <a:lnTo>
                      <a:pt x="472300" y="181902"/>
                    </a:lnTo>
                    <a:close/>
                  </a:path>
                </a:pathLst>
              </a:custGeom>
              <a:solidFill>
                <a:srgbClr val="C1D100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Freeform: Shape 9">
                <a:extLst>
                  <a:ext uri="{FF2B5EF4-FFF2-40B4-BE49-F238E27FC236}">
                    <a16:creationId xmlns:a16="http://schemas.microsoft.com/office/drawing/2014/main" id="{A7D1DB8B-9DAE-92A3-9B7D-657ED07876EF}"/>
                  </a:ext>
                </a:extLst>
              </p:cNvPr>
              <p:cNvSpPr/>
              <p:nvPr/>
            </p:nvSpPr>
            <p:spPr>
              <a:xfrm>
                <a:off x="5491673" y="4360283"/>
                <a:ext cx="538292" cy="975491"/>
              </a:xfrm>
              <a:custGeom>
                <a:avLst/>
                <a:gdLst>
                  <a:gd name="connsiteX0" fmla="*/ 514324 w 538292"/>
                  <a:gd name="connsiteY0" fmla="*/ 898843 h 975491"/>
                  <a:gd name="connsiteX1" fmla="*/ 526952 w 538292"/>
                  <a:gd name="connsiteY1" fmla="*/ 899079 h 975491"/>
                  <a:gd name="connsiteX2" fmla="*/ 530102 w 538292"/>
                  <a:gd name="connsiteY2" fmla="*/ 918147 h 975491"/>
                  <a:gd name="connsiteX3" fmla="*/ 538292 w 538292"/>
                  <a:gd name="connsiteY3" fmla="*/ 975491 h 975491"/>
                  <a:gd name="connsiteX4" fmla="*/ 526951 w 538292"/>
                  <a:gd name="connsiteY4" fmla="*/ 975279 h 975491"/>
                  <a:gd name="connsiteX5" fmla="*/ 0 w 538292"/>
                  <a:gd name="connsiteY5" fmla="*/ 0 h 975491"/>
                  <a:gd name="connsiteX6" fmla="*/ 70856 w 538292"/>
                  <a:gd name="connsiteY6" fmla="*/ 6596 h 975491"/>
                  <a:gd name="connsiteX7" fmla="*/ 127490 w 538292"/>
                  <a:gd name="connsiteY7" fmla="*/ 10651 h 975491"/>
                  <a:gd name="connsiteX8" fmla="*/ 471736 w 538292"/>
                  <a:gd name="connsiteY8" fmla="*/ 898046 h 975491"/>
                  <a:gd name="connsiteX9" fmla="*/ 514324 w 538292"/>
                  <a:gd name="connsiteY9" fmla="*/ 898843 h 975491"/>
                  <a:gd name="connsiteX10" fmla="*/ 526951 w 538292"/>
                  <a:gd name="connsiteY10" fmla="*/ 975280 h 975491"/>
                  <a:gd name="connsiteX11" fmla="*/ 390796 w 538292"/>
                  <a:gd name="connsiteY11" fmla="*/ 972733 h 975491"/>
                  <a:gd name="connsiteX12" fmla="*/ 358989 w 538292"/>
                  <a:gd name="connsiteY12" fmla="*/ 895937 h 975491"/>
                  <a:gd name="connsiteX13" fmla="*/ 225708 w 538292"/>
                  <a:gd name="connsiteY13" fmla="*/ 399837 h 975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38292" h="975491">
                    <a:moveTo>
                      <a:pt x="514324" y="898843"/>
                    </a:moveTo>
                    <a:lnTo>
                      <a:pt x="526952" y="899079"/>
                    </a:lnTo>
                    <a:lnTo>
                      <a:pt x="530102" y="918147"/>
                    </a:lnTo>
                    <a:lnTo>
                      <a:pt x="538292" y="975491"/>
                    </a:lnTo>
                    <a:lnTo>
                      <a:pt x="526951" y="975279"/>
                    </a:lnTo>
                    <a:close/>
                    <a:moveTo>
                      <a:pt x="0" y="0"/>
                    </a:moveTo>
                    <a:lnTo>
                      <a:pt x="70856" y="6596"/>
                    </a:lnTo>
                    <a:lnTo>
                      <a:pt x="127490" y="10651"/>
                    </a:lnTo>
                    <a:lnTo>
                      <a:pt x="471736" y="898046"/>
                    </a:lnTo>
                    <a:lnTo>
                      <a:pt x="514324" y="898843"/>
                    </a:lnTo>
                    <a:lnTo>
                      <a:pt x="526951" y="975280"/>
                    </a:lnTo>
                    <a:lnTo>
                      <a:pt x="390796" y="972733"/>
                    </a:lnTo>
                    <a:lnTo>
                      <a:pt x="358989" y="895937"/>
                    </a:lnTo>
                    <a:lnTo>
                      <a:pt x="225708" y="399837"/>
                    </a:lnTo>
                    <a:close/>
                  </a:path>
                </a:pathLst>
              </a:custGeom>
              <a:solidFill>
                <a:srgbClr val="C1D100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732;p19">
                <a:extLst>
                  <a:ext uri="{FF2B5EF4-FFF2-40B4-BE49-F238E27FC236}">
                    <a16:creationId xmlns:a16="http://schemas.microsoft.com/office/drawing/2014/main" id="{0DE4BC17-2E21-C8D3-AEBD-19EFB0B2C214}"/>
                  </a:ext>
                </a:extLst>
              </p:cNvPr>
              <p:cNvSpPr/>
              <p:nvPr/>
            </p:nvSpPr>
            <p:spPr>
              <a:xfrm>
                <a:off x="4262122" y="1433278"/>
                <a:ext cx="3661512" cy="1228829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591" extrusionOk="0">
                    <a:moveTo>
                      <a:pt x="18894" y="19316"/>
                    </a:moveTo>
                    <a:lnTo>
                      <a:pt x="21600" y="0"/>
                    </a:lnTo>
                    <a:cubicBezTo>
                      <a:pt x="15888" y="5711"/>
                      <a:pt x="10341" y="5446"/>
                      <a:pt x="6688" y="4221"/>
                    </a:cubicBezTo>
                    <a:cubicBezTo>
                      <a:pt x="2994" y="2979"/>
                      <a:pt x="429" y="521"/>
                      <a:pt x="0" y="91"/>
                    </a:cubicBezTo>
                    <a:lnTo>
                      <a:pt x="2681" y="19224"/>
                    </a:lnTo>
                    <a:cubicBezTo>
                      <a:pt x="4884" y="20485"/>
                      <a:pt x="7749" y="21591"/>
                      <a:pt x="11007" y="21591"/>
                    </a:cubicBezTo>
                    <a:cubicBezTo>
                      <a:pt x="13452" y="21600"/>
                      <a:pt x="16118" y="20970"/>
                      <a:pt x="18894" y="19316"/>
                    </a:cubicBezTo>
                    <a:close/>
                  </a:path>
                </a:pathLst>
              </a:custGeom>
              <a:solidFill>
                <a:srgbClr val="36A9E1"/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734;p19">
                <a:extLst>
                  <a:ext uri="{FF2B5EF4-FFF2-40B4-BE49-F238E27FC236}">
                    <a16:creationId xmlns:a16="http://schemas.microsoft.com/office/drawing/2014/main" id="{FDE8BA98-81EF-41D1-8D34-CE807A5273EC}"/>
                  </a:ext>
                </a:extLst>
              </p:cNvPr>
              <p:cNvSpPr/>
              <p:nvPr/>
            </p:nvSpPr>
            <p:spPr>
              <a:xfrm>
                <a:off x="4868475" y="2889354"/>
                <a:ext cx="2444647" cy="1069697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7823" y="20781"/>
                    </a:moveTo>
                    <a:lnTo>
                      <a:pt x="21600" y="94"/>
                    </a:lnTo>
                    <a:cubicBezTo>
                      <a:pt x="15039" y="3171"/>
                      <a:pt x="8969" y="2751"/>
                      <a:pt x="4659" y="1638"/>
                    </a:cubicBezTo>
                    <a:cubicBezTo>
                      <a:pt x="2922" y="1187"/>
                      <a:pt x="1355" y="599"/>
                      <a:pt x="0" y="0"/>
                    </a:cubicBezTo>
                    <a:lnTo>
                      <a:pt x="3772" y="20655"/>
                    </a:lnTo>
                    <a:cubicBezTo>
                      <a:pt x="6010" y="21232"/>
                      <a:pt x="8482" y="21600"/>
                      <a:pt x="11129" y="21600"/>
                    </a:cubicBezTo>
                    <a:cubicBezTo>
                      <a:pt x="13260" y="21600"/>
                      <a:pt x="15503" y="21358"/>
                      <a:pt x="17823" y="20781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744;p19">
                <a:extLst>
                  <a:ext uri="{FF2B5EF4-FFF2-40B4-BE49-F238E27FC236}">
                    <a16:creationId xmlns:a16="http://schemas.microsoft.com/office/drawing/2014/main" id="{49A3135E-CE79-1422-130F-63C5490BAEDE}"/>
                  </a:ext>
                </a:extLst>
              </p:cNvPr>
              <p:cNvSpPr txBox="1"/>
              <p:nvPr/>
            </p:nvSpPr>
            <p:spPr>
              <a:xfrm>
                <a:off x="5788863" y="1741978"/>
                <a:ext cx="861023" cy="3229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34275" rIns="0" bIns="34275" anchor="ctr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pPr algn="ctr"/>
                <a:r>
                  <a:rPr lang="en-US" sz="1400" b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Components</a:t>
                </a:r>
              </a:p>
            </p:txBody>
          </p:sp>
          <p:sp>
            <p:nvSpPr>
              <p:cNvPr id="36" name="Google Shape;745;p19">
                <a:extLst>
                  <a:ext uri="{FF2B5EF4-FFF2-40B4-BE49-F238E27FC236}">
                    <a16:creationId xmlns:a16="http://schemas.microsoft.com/office/drawing/2014/main" id="{10039D12-AD9C-CAB1-0FD4-95CCBC72921A}"/>
                  </a:ext>
                </a:extLst>
              </p:cNvPr>
              <p:cNvSpPr txBox="1"/>
              <p:nvPr/>
            </p:nvSpPr>
            <p:spPr>
              <a:xfrm>
                <a:off x="5469140" y="2944404"/>
                <a:ext cx="1244783" cy="3117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34275" rIns="0" bIns="34275" anchor="ctr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pPr algn="ctr"/>
                <a:r>
                  <a:rPr lang="en-US" sz="1400" b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Configuration</a:t>
                </a:r>
                <a:endParaRPr lang="en-US" sz="1400">
                  <a:solidFill>
                    <a:srgbClr val="000000"/>
                  </a:solidFill>
                  <a:cs typeface="Arial"/>
                </a:endParaRPr>
              </a:p>
            </p:txBody>
          </p:sp>
          <p:sp>
            <p:nvSpPr>
              <p:cNvPr id="37" name="Freeform: Shape 14">
                <a:extLst>
                  <a:ext uri="{FF2B5EF4-FFF2-40B4-BE49-F238E27FC236}">
                    <a16:creationId xmlns:a16="http://schemas.microsoft.com/office/drawing/2014/main" id="{3942A241-A113-A9E1-85F7-B50661FD7F41}"/>
                  </a:ext>
                </a:extLst>
              </p:cNvPr>
              <p:cNvSpPr/>
              <p:nvPr/>
            </p:nvSpPr>
            <p:spPr>
              <a:xfrm>
                <a:off x="5446270" y="4279855"/>
                <a:ext cx="1287022" cy="981344"/>
              </a:xfrm>
              <a:custGeom>
                <a:avLst/>
                <a:gdLst>
                  <a:gd name="connsiteX0" fmla="*/ 1287022 w 1287022"/>
                  <a:gd name="connsiteY0" fmla="*/ 3708 h 981344"/>
                  <a:gd name="connsiteX1" fmla="*/ 873658 w 1287022"/>
                  <a:gd name="connsiteY1" fmla="*/ 978749 h 981344"/>
                  <a:gd name="connsiteX2" fmla="*/ 670672 w 1287022"/>
                  <a:gd name="connsiteY2" fmla="*/ 981344 h 981344"/>
                  <a:gd name="connsiteX3" fmla="*/ 572354 w 1287022"/>
                  <a:gd name="connsiteY3" fmla="*/ 979506 h 981344"/>
                  <a:gd name="connsiteX4" fmla="*/ 529825 w 1287022"/>
                  <a:gd name="connsiteY4" fmla="*/ 722070 h 981344"/>
                  <a:gd name="connsiteX5" fmla="*/ 363068 w 1287022"/>
                  <a:gd name="connsiteY5" fmla="*/ 84110 h 981344"/>
                  <a:gd name="connsiteX6" fmla="*/ 335297 w 1287022"/>
                  <a:gd name="connsiteY6" fmla="*/ 24873 h 981344"/>
                  <a:gd name="connsiteX7" fmla="*/ 417191 w 1287022"/>
                  <a:gd name="connsiteY7" fmla="*/ 28892 h 981344"/>
                  <a:gd name="connsiteX8" fmla="*/ 1287022 w 1287022"/>
                  <a:gd name="connsiteY8" fmla="*/ 3708 h 981344"/>
                  <a:gd name="connsiteX9" fmla="*/ 0 w 1287022"/>
                  <a:gd name="connsiteY9" fmla="*/ 0 h 981344"/>
                  <a:gd name="connsiteX10" fmla="*/ 116259 w 1287022"/>
                  <a:gd name="connsiteY10" fmla="*/ 10823 h 981344"/>
                  <a:gd name="connsiteX11" fmla="*/ 262780 w 1287022"/>
                  <a:gd name="connsiteY11" fmla="*/ 21314 h 981344"/>
                  <a:gd name="connsiteX12" fmla="*/ 335297 w 1287022"/>
                  <a:gd name="connsiteY12" fmla="*/ 24874 h 981344"/>
                  <a:gd name="connsiteX13" fmla="*/ 363068 w 1287022"/>
                  <a:gd name="connsiteY13" fmla="*/ 84111 h 981344"/>
                  <a:gd name="connsiteX14" fmla="*/ 529825 w 1287022"/>
                  <a:gd name="connsiteY14" fmla="*/ 722071 h 981344"/>
                  <a:gd name="connsiteX15" fmla="*/ 572354 w 1287022"/>
                  <a:gd name="connsiteY15" fmla="*/ 979507 h 981344"/>
                  <a:gd name="connsiteX16" fmla="*/ 404391 w 1287022"/>
                  <a:gd name="connsiteY16" fmla="*/ 976365 h 981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87022" h="981344">
                    <a:moveTo>
                      <a:pt x="1287022" y="3708"/>
                    </a:moveTo>
                    <a:lnTo>
                      <a:pt x="873658" y="978749"/>
                    </a:lnTo>
                    <a:cubicBezTo>
                      <a:pt x="805491" y="980297"/>
                      <a:pt x="737264" y="981344"/>
                      <a:pt x="670672" y="981344"/>
                    </a:cubicBezTo>
                    <a:lnTo>
                      <a:pt x="572354" y="979506"/>
                    </a:lnTo>
                    <a:lnTo>
                      <a:pt x="529825" y="722070"/>
                    </a:lnTo>
                    <a:cubicBezTo>
                      <a:pt x="486811" y="487093"/>
                      <a:pt x="431368" y="250356"/>
                      <a:pt x="363068" y="84110"/>
                    </a:cubicBezTo>
                    <a:lnTo>
                      <a:pt x="335297" y="24873"/>
                    </a:lnTo>
                    <a:lnTo>
                      <a:pt x="417191" y="28892"/>
                    </a:lnTo>
                    <a:cubicBezTo>
                      <a:pt x="680791" y="38788"/>
                      <a:pt x="974818" y="34239"/>
                      <a:pt x="1287022" y="3708"/>
                    </a:cubicBezTo>
                    <a:close/>
                    <a:moveTo>
                      <a:pt x="0" y="0"/>
                    </a:moveTo>
                    <a:lnTo>
                      <a:pt x="116259" y="10823"/>
                    </a:lnTo>
                    <a:cubicBezTo>
                      <a:pt x="163719" y="14744"/>
                      <a:pt x="212592" y="18272"/>
                      <a:pt x="262780" y="21314"/>
                    </a:cubicBezTo>
                    <a:lnTo>
                      <a:pt x="335297" y="24874"/>
                    </a:lnTo>
                    <a:lnTo>
                      <a:pt x="363068" y="84111"/>
                    </a:lnTo>
                    <a:cubicBezTo>
                      <a:pt x="431368" y="250357"/>
                      <a:pt x="486811" y="487094"/>
                      <a:pt x="529825" y="722071"/>
                    </a:cubicBezTo>
                    <a:lnTo>
                      <a:pt x="572354" y="979507"/>
                    </a:lnTo>
                    <a:lnTo>
                      <a:pt x="404391" y="976365"/>
                    </a:lnTo>
                    <a:close/>
                  </a:path>
                </a:pathLst>
              </a:custGeom>
              <a:solidFill>
                <a:srgbClr val="6CFFFF"/>
              </a:solidFill>
              <a:ln>
                <a:noFill/>
              </a:ln>
            </p:spPr>
            <p:txBody>
              <a:bodyPr spcFirstLastPara="1" wrap="square" lIns="28575" tIns="28575" rIns="28575" bIns="28575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endParaRPr sz="1350">
                  <a:solidFill>
                    <a:srgbClr val="000000"/>
                  </a:solidFill>
                  <a:latin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746;p19">
                <a:extLst>
                  <a:ext uri="{FF2B5EF4-FFF2-40B4-BE49-F238E27FC236}">
                    <a16:creationId xmlns:a16="http://schemas.microsoft.com/office/drawing/2014/main" id="{C48E1111-835B-D4EC-F0FA-E53B3E1C8D16}"/>
                  </a:ext>
                </a:extLst>
              </p:cNvPr>
              <p:cNvSpPr txBox="1"/>
              <p:nvPr/>
            </p:nvSpPr>
            <p:spPr>
              <a:xfrm>
                <a:off x="5604796" y="4249289"/>
                <a:ext cx="1057631" cy="3229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34275" rIns="0" bIns="34275" anchor="ctr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C1D100"/>
                    </a:solidFill>
                    <a:latin typeface="Arial" panose="020B0604020202020204"/>
                  </a:defRPr>
                </a:lvl9pPr>
              </a:lstStyle>
              <a:p>
                <a:pPr algn="ctr"/>
                <a:r>
                  <a:rPr lang="en-US" sz="1400" b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Simulation</a:t>
                </a:r>
                <a:endParaRPr lang="en-US" sz="1200">
                  <a:solidFill>
                    <a:srgbClr val="000000"/>
                  </a:solidFill>
                  <a:cs typeface="Arial"/>
                </a:endParaRPr>
              </a:p>
            </p:txBody>
          </p:sp>
        </p:grpSp>
        <p:pic>
          <p:nvPicPr>
            <p:cNvPr id="16" name="Picture 19">
              <a:extLst>
                <a:ext uri="{FF2B5EF4-FFF2-40B4-BE49-F238E27FC236}">
                  <a16:creationId xmlns:a16="http://schemas.microsoft.com/office/drawing/2014/main" id="{FC36D2F4-96A5-1E84-BB10-BA978602E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663" y="4257783"/>
              <a:ext cx="931083" cy="931083"/>
            </a:xfrm>
            <a:prstGeom prst="rect">
              <a:avLst/>
            </a:prstGeom>
          </p:spPr>
        </p:pic>
        <p:pic>
          <p:nvPicPr>
            <p:cNvPr id="17" name="Picture 21">
              <a:extLst>
                <a:ext uri="{FF2B5EF4-FFF2-40B4-BE49-F238E27FC236}">
                  <a16:creationId xmlns:a16="http://schemas.microsoft.com/office/drawing/2014/main" id="{54004ADE-CAED-D92B-81AC-BBE5300C0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6332" y="607412"/>
              <a:ext cx="838853" cy="838853"/>
            </a:xfrm>
            <a:prstGeom prst="rect">
              <a:avLst/>
            </a:prstGeom>
          </p:spPr>
        </p:pic>
        <p:pic>
          <p:nvPicPr>
            <p:cNvPr id="18" name="Picture 25">
              <a:extLst>
                <a:ext uri="{FF2B5EF4-FFF2-40B4-BE49-F238E27FC236}">
                  <a16:creationId xmlns:a16="http://schemas.microsoft.com/office/drawing/2014/main" id="{8B9FA585-2A5D-894E-7D5D-9D80D86FD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44" y="2085571"/>
              <a:ext cx="459979" cy="459979"/>
            </a:xfrm>
            <a:prstGeom prst="rect">
              <a:avLst/>
            </a:prstGeom>
          </p:spPr>
        </p:pic>
        <p:pic>
          <p:nvPicPr>
            <p:cNvPr id="19" name="Picture 27">
              <a:extLst>
                <a:ext uri="{FF2B5EF4-FFF2-40B4-BE49-F238E27FC236}">
                  <a16:creationId xmlns:a16="http://schemas.microsoft.com/office/drawing/2014/main" id="{30D8D0E2-1F92-2DFB-2409-AE99737EC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0172" y="1969016"/>
              <a:ext cx="528899" cy="528899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AC1D20DC-C501-7352-49BE-93B3103C5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378" y="332050"/>
              <a:ext cx="1066251" cy="1066251"/>
            </a:xfrm>
            <a:prstGeom prst="rect">
              <a:avLst/>
            </a:prstGeom>
          </p:spPr>
        </p:pic>
        <p:pic>
          <p:nvPicPr>
            <p:cNvPr id="21" name="Picture 31">
              <a:extLst>
                <a:ext uri="{FF2B5EF4-FFF2-40B4-BE49-F238E27FC236}">
                  <a16:creationId xmlns:a16="http://schemas.microsoft.com/office/drawing/2014/main" id="{070D052E-12A6-1302-4DEE-D1F8C1DC3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928" y="688170"/>
              <a:ext cx="892939" cy="892939"/>
            </a:xfrm>
            <a:prstGeom prst="rect">
              <a:avLst/>
            </a:prstGeom>
          </p:spPr>
        </p:pic>
        <p:pic>
          <p:nvPicPr>
            <p:cNvPr id="22" name="Picture 33">
              <a:extLst>
                <a:ext uri="{FF2B5EF4-FFF2-40B4-BE49-F238E27FC236}">
                  <a16:creationId xmlns:a16="http://schemas.microsoft.com/office/drawing/2014/main" id="{7E6C80AA-9445-8737-A88D-E2679A9F1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7214" y="3209791"/>
              <a:ext cx="549983" cy="549983"/>
            </a:xfrm>
            <a:prstGeom prst="rect">
              <a:avLst/>
            </a:prstGeom>
          </p:spPr>
        </p:pic>
        <p:pic>
          <p:nvPicPr>
            <p:cNvPr id="23" name="Picture 34">
              <a:extLst>
                <a:ext uri="{FF2B5EF4-FFF2-40B4-BE49-F238E27FC236}">
                  <a16:creationId xmlns:a16="http://schemas.microsoft.com/office/drawing/2014/main" id="{27758ED8-D8DE-909B-EE05-C83E88D214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453" b="58050"/>
            <a:stretch/>
          </p:blipFill>
          <p:spPr>
            <a:xfrm>
              <a:off x="3822580" y="915265"/>
              <a:ext cx="250501" cy="230717"/>
            </a:xfrm>
            <a:prstGeom prst="rect">
              <a:avLst/>
            </a:prstGeom>
          </p:spPr>
        </p:pic>
        <p:pic>
          <p:nvPicPr>
            <p:cNvPr id="24" name="Picture 35">
              <a:extLst>
                <a:ext uri="{FF2B5EF4-FFF2-40B4-BE49-F238E27FC236}">
                  <a16:creationId xmlns:a16="http://schemas.microsoft.com/office/drawing/2014/main" id="{78818B36-538F-A8DB-4837-C3732A17F7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453" b="58050"/>
            <a:stretch/>
          </p:blipFill>
          <p:spPr>
            <a:xfrm>
              <a:off x="3801704" y="2078277"/>
              <a:ext cx="250501" cy="230717"/>
            </a:xfrm>
            <a:prstGeom prst="rect">
              <a:avLst/>
            </a:prstGeom>
          </p:spPr>
        </p:pic>
        <p:pic>
          <p:nvPicPr>
            <p:cNvPr id="25" name="Picture 38">
              <a:extLst>
                <a:ext uri="{FF2B5EF4-FFF2-40B4-BE49-F238E27FC236}">
                  <a16:creationId xmlns:a16="http://schemas.microsoft.com/office/drawing/2014/main" id="{078D8008-0637-82AB-2994-C5D651649C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49" t="56347" r="9324" b="10401"/>
            <a:stretch/>
          </p:blipFill>
          <p:spPr>
            <a:xfrm>
              <a:off x="3981378" y="2242814"/>
              <a:ext cx="195943" cy="182880"/>
            </a:xfrm>
            <a:prstGeom prst="rect">
              <a:avLst/>
            </a:prstGeom>
          </p:spPr>
        </p:pic>
        <p:pic>
          <p:nvPicPr>
            <p:cNvPr id="26" name="Picture 39">
              <a:extLst>
                <a:ext uri="{FF2B5EF4-FFF2-40B4-BE49-F238E27FC236}">
                  <a16:creationId xmlns:a16="http://schemas.microsoft.com/office/drawing/2014/main" id="{B9513ED9-0AEE-4292-E826-953A63FC86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49" t="56347" r="9324" b="10401"/>
            <a:stretch/>
          </p:blipFill>
          <p:spPr>
            <a:xfrm>
              <a:off x="4023922" y="1083556"/>
              <a:ext cx="195943" cy="182880"/>
            </a:xfrm>
            <a:prstGeom prst="rect">
              <a:avLst/>
            </a:prstGeom>
          </p:spPr>
        </p:pic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1861B9B8-B2B7-5408-DA7C-547059D4E360}"/>
              </a:ext>
            </a:extLst>
          </p:cNvPr>
          <p:cNvSpPr txBox="1"/>
          <p:nvPr/>
        </p:nvSpPr>
        <p:spPr>
          <a:xfrm rot="3660000">
            <a:off x="-546429" y="3265293"/>
            <a:ext cx="3853416" cy="276999"/>
          </a:xfrm>
          <a:prstGeom prst="rect">
            <a:avLst/>
          </a:prstGeom>
          <a:solidFill>
            <a:srgbClr val="C1D1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dirty="0"/>
              <a:t>Specification</a:t>
            </a:r>
            <a:endParaRPr lang="de-DE" dirty="0"/>
          </a:p>
        </p:txBody>
      </p:sp>
      <p:sp>
        <p:nvSpPr>
          <p:cNvPr id="40" name="TextBox 32">
            <a:extLst>
              <a:ext uri="{FF2B5EF4-FFF2-40B4-BE49-F238E27FC236}">
                <a16:creationId xmlns:a16="http://schemas.microsoft.com/office/drawing/2014/main" id="{B02A9D22-7BD1-BE5E-868F-5F2CC29A7A7A}"/>
              </a:ext>
            </a:extLst>
          </p:cNvPr>
          <p:cNvSpPr txBox="1"/>
          <p:nvPr/>
        </p:nvSpPr>
        <p:spPr>
          <a:xfrm rot="17931671">
            <a:off x="2297624" y="3263330"/>
            <a:ext cx="3853416" cy="276999"/>
          </a:xfrm>
          <a:prstGeom prst="rect">
            <a:avLst/>
          </a:prstGeom>
          <a:solidFill>
            <a:srgbClr val="C1D1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/>
              <a:t>Integration</a:t>
            </a:r>
            <a:endParaRPr lang="en-DE" sz="120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EA1535-9E58-79DC-0808-AC550C398CA1}"/>
              </a:ext>
            </a:extLst>
          </p:cNvPr>
          <p:cNvSpPr>
            <a:spLocks noGrp="1"/>
          </p:cNvSpPr>
          <p:nvPr>
            <p:ph type="dt" sz="half" idx="39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January 26, 2026</a:t>
            </a:r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19F26BB-27DD-A219-E6A7-9FE295D366B5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pPr>
              <a:defRPr/>
            </a:pPr>
            <a:fld id="{39D3A024-67FB-42E9-9126-3B9701C7D52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10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77368-CA8C-B0C2-4A96-C40C7DC93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think-cell data - do not delete" hidden="1">
            <a:extLst>
              <a:ext uri="{FF2B5EF4-FFF2-40B4-BE49-F238E27FC236}">
                <a16:creationId xmlns:a16="http://schemas.microsoft.com/office/drawing/2014/main" id="{E233400D-05E4-69B4-3440-0766AB1118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84" imgH="484" progId="TCLayout.ActiveDocument.1">
                  <p:embed/>
                </p:oleObj>
              </mc:Choice>
              <mc:Fallback>
                <p:oleObj name="think-cell Folie" r:id="rId3" imgW="484" imgH="484" progId="TCLayout.ActiveDocument.1">
                  <p:embed/>
                  <p:pic>
                    <p:nvPicPr>
                      <p:cNvPr id="8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233400D-05E4-69B4-3440-0766AB1118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44FF0E9-A8E9-D911-397D-4D3C331E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en-US" b="0" dirty="0"/>
              <a:t>Workstream 3 (SIM)</a:t>
            </a:r>
            <a:br>
              <a:rPr lang="en-US" noProof="0" dirty="0"/>
            </a:br>
            <a:r>
              <a:rPr lang="en-US" noProof="0" dirty="0"/>
              <a:t>Focused Usage View and Selected Technologies</a:t>
            </a:r>
          </a:p>
        </p:txBody>
      </p: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B93B26E1-E82E-0BED-9DB0-807FAFC199F5}"/>
              </a:ext>
            </a:extLst>
          </p:cNvPr>
          <p:cNvGrpSpPr/>
          <p:nvPr/>
        </p:nvGrpSpPr>
        <p:grpSpPr>
          <a:xfrm>
            <a:off x="846395" y="1553252"/>
            <a:ext cx="10869356" cy="4283871"/>
            <a:chOff x="1014901" y="1585803"/>
            <a:chExt cx="9888613" cy="3897338"/>
          </a:xfrm>
        </p:grpSpPr>
        <p:sp>
          <p:nvSpPr>
            <p:cNvPr id="5" name="Rectangle 146">
              <a:extLst>
                <a:ext uri="{FF2B5EF4-FFF2-40B4-BE49-F238E27FC236}">
                  <a16:creationId xmlns:a16="http://schemas.microsoft.com/office/drawing/2014/main" id="{0723669E-ADB7-F99A-075B-502EFDE1B1A8}"/>
                </a:ext>
              </a:extLst>
            </p:cNvPr>
            <p:cNvSpPr/>
            <p:nvPr/>
          </p:nvSpPr>
          <p:spPr>
            <a:xfrm>
              <a:off x="3721996" y="3310469"/>
              <a:ext cx="1620000" cy="211049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Rectangle 146">
              <a:extLst>
                <a:ext uri="{FF2B5EF4-FFF2-40B4-BE49-F238E27FC236}">
                  <a16:creationId xmlns:a16="http://schemas.microsoft.com/office/drawing/2014/main" id="{DB45192D-22CF-79F4-6B2B-76782323D4D3}"/>
                </a:ext>
              </a:extLst>
            </p:cNvPr>
            <p:cNvSpPr/>
            <p:nvPr/>
          </p:nvSpPr>
          <p:spPr>
            <a:xfrm>
              <a:off x="9109747" y="3310469"/>
              <a:ext cx="1620000" cy="2110285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Textfeld 54">
              <a:extLst>
                <a:ext uri="{FF2B5EF4-FFF2-40B4-BE49-F238E27FC236}">
                  <a16:creationId xmlns:a16="http://schemas.microsoft.com/office/drawing/2014/main" id="{3B3A5D7F-5134-CB2B-6C7B-71774371B175}"/>
                </a:ext>
              </a:extLst>
            </p:cNvPr>
            <p:cNvSpPr txBox="1"/>
            <p:nvPr/>
          </p:nvSpPr>
          <p:spPr>
            <a:xfrm>
              <a:off x="1037873" y="1641582"/>
              <a:ext cx="1650100" cy="24978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3486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rPr>
                <a:t>Component Supplier</a:t>
              </a:r>
            </a:p>
          </p:txBody>
        </p:sp>
        <p:grpSp>
          <p:nvGrpSpPr>
            <p:cNvPr id="8" name="Gruppieren 285">
              <a:extLst>
                <a:ext uri="{FF2B5EF4-FFF2-40B4-BE49-F238E27FC236}">
                  <a16:creationId xmlns:a16="http://schemas.microsoft.com/office/drawing/2014/main" id="{BFA1180A-091A-9C16-F874-A65B6E288E54}"/>
                </a:ext>
              </a:extLst>
            </p:cNvPr>
            <p:cNvGrpSpPr/>
            <p:nvPr/>
          </p:nvGrpSpPr>
          <p:grpSpPr>
            <a:xfrm>
              <a:off x="1545194" y="2032656"/>
              <a:ext cx="576000" cy="576000"/>
              <a:chOff x="3563860" y="4365130"/>
              <a:chExt cx="576000" cy="5760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Rechteck 20">
                <a:extLst>
                  <a:ext uri="{FF2B5EF4-FFF2-40B4-BE49-F238E27FC236}">
                    <a16:creationId xmlns:a16="http://schemas.microsoft.com/office/drawing/2014/main" id="{809D7027-9130-8EFB-DDE2-9CDC8B230199}"/>
                  </a:ext>
                </a:extLst>
              </p:cNvPr>
              <p:cNvSpPr/>
              <p:nvPr/>
            </p:nvSpPr>
            <p:spPr>
              <a:xfrm>
                <a:off x="3563860" y="4365130"/>
                <a:ext cx="576000" cy="576000"/>
              </a:xfrm>
              <a:prstGeom prst="rect">
                <a:avLst/>
              </a:prstGeom>
              <a:solidFill>
                <a:srgbClr val="D2D741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" name="Stern mit 12 Zacken 261">
                <a:extLst>
                  <a:ext uri="{FF2B5EF4-FFF2-40B4-BE49-F238E27FC236}">
                    <a16:creationId xmlns:a16="http://schemas.microsoft.com/office/drawing/2014/main" id="{9F0F68CF-1657-DBCC-43E8-E1675384E9F2}"/>
                  </a:ext>
                </a:extLst>
              </p:cNvPr>
              <p:cNvSpPr/>
              <p:nvPr/>
            </p:nvSpPr>
            <p:spPr>
              <a:xfrm>
                <a:off x="3608672" y="4437130"/>
                <a:ext cx="319966" cy="319964"/>
              </a:xfrm>
              <a:prstGeom prst="star12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Ellipse 22">
                <a:extLst>
                  <a:ext uri="{FF2B5EF4-FFF2-40B4-BE49-F238E27FC236}">
                    <a16:creationId xmlns:a16="http://schemas.microsoft.com/office/drawing/2014/main" id="{AABF20C8-EE6C-B72B-F568-EA893AF719E1}"/>
                  </a:ext>
                </a:extLst>
              </p:cNvPr>
              <p:cNvSpPr/>
              <p:nvPr/>
            </p:nvSpPr>
            <p:spPr>
              <a:xfrm>
                <a:off x="3672665" y="4501112"/>
                <a:ext cx="191980" cy="192000"/>
              </a:xfrm>
              <a:prstGeom prst="ellipse">
                <a:avLst/>
              </a:prstGeom>
              <a:solidFill>
                <a:srgbClr val="D2D7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" name="Ellipse 23">
                <a:extLst>
                  <a:ext uri="{FF2B5EF4-FFF2-40B4-BE49-F238E27FC236}">
                    <a16:creationId xmlns:a16="http://schemas.microsoft.com/office/drawing/2014/main" id="{396BEE52-F399-D8F1-08FE-2CF0BB107A79}"/>
                  </a:ext>
                </a:extLst>
              </p:cNvPr>
              <p:cNvSpPr/>
              <p:nvPr/>
            </p:nvSpPr>
            <p:spPr>
              <a:xfrm>
                <a:off x="3688664" y="4517121"/>
                <a:ext cx="159983" cy="159982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" name="Ellipse 24">
                <a:extLst>
                  <a:ext uri="{FF2B5EF4-FFF2-40B4-BE49-F238E27FC236}">
                    <a16:creationId xmlns:a16="http://schemas.microsoft.com/office/drawing/2014/main" id="{87BBAAD4-D5B8-2AB3-E846-4C3F47519812}"/>
                  </a:ext>
                </a:extLst>
              </p:cNvPr>
              <p:cNvSpPr/>
              <p:nvPr/>
            </p:nvSpPr>
            <p:spPr>
              <a:xfrm>
                <a:off x="3752657" y="4581114"/>
                <a:ext cx="31997" cy="31996"/>
              </a:xfrm>
              <a:prstGeom prst="ellipse">
                <a:avLst/>
              </a:prstGeom>
              <a:solidFill>
                <a:srgbClr val="D2D7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4" name="Gruppieren 278">
                <a:extLst>
                  <a:ext uri="{FF2B5EF4-FFF2-40B4-BE49-F238E27FC236}">
                    <a16:creationId xmlns:a16="http://schemas.microsoft.com/office/drawing/2014/main" id="{D331162C-852B-906E-6C56-F8CA58AA0D0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864673" y="4638756"/>
                <a:ext cx="230376" cy="230374"/>
                <a:chOff x="6812632" y="1673188"/>
                <a:chExt cx="720000" cy="720000"/>
              </a:xfrm>
            </p:grpSpPr>
            <p:sp>
              <p:nvSpPr>
                <p:cNvPr id="15" name="Stern mit 12 Zacken 266">
                  <a:extLst>
                    <a:ext uri="{FF2B5EF4-FFF2-40B4-BE49-F238E27FC236}">
                      <a16:creationId xmlns:a16="http://schemas.microsoft.com/office/drawing/2014/main" id="{2970BE9A-257F-6847-53D2-73BDDFD439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12632" y="1673188"/>
                  <a:ext cx="720000" cy="720000"/>
                </a:xfrm>
                <a:prstGeom prst="star12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Ellipse 27">
                  <a:extLst>
                    <a:ext uri="{FF2B5EF4-FFF2-40B4-BE49-F238E27FC236}">
                      <a16:creationId xmlns:a16="http://schemas.microsoft.com/office/drawing/2014/main" id="{F9158F9D-834D-83F8-0111-49BC51CFA8AF}"/>
                    </a:ext>
                  </a:extLst>
                </p:cNvPr>
                <p:cNvSpPr/>
                <p:nvPr/>
              </p:nvSpPr>
              <p:spPr>
                <a:xfrm>
                  <a:off x="6956632" y="1817164"/>
                  <a:ext cx="432000" cy="432048"/>
                </a:xfrm>
                <a:prstGeom prst="ellipse">
                  <a:avLst/>
                </a:prstGeom>
                <a:solidFill>
                  <a:srgbClr val="D2D74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endPara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Ellipse 28">
                  <a:extLst>
                    <a:ext uri="{FF2B5EF4-FFF2-40B4-BE49-F238E27FC236}">
                      <a16:creationId xmlns:a16="http://schemas.microsoft.com/office/drawing/2014/main" id="{0C42BEA9-150A-3E95-9B6B-51EA69BF8A52}"/>
                    </a:ext>
                  </a:extLst>
                </p:cNvPr>
                <p:cNvSpPr/>
                <p:nvPr/>
              </p:nvSpPr>
              <p:spPr>
                <a:xfrm>
                  <a:off x="6992632" y="1853188"/>
                  <a:ext cx="360000" cy="360000"/>
                </a:xfrm>
                <a:prstGeom prst="ellipse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endPara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Ellipse 29">
                  <a:extLst>
                    <a:ext uri="{FF2B5EF4-FFF2-40B4-BE49-F238E27FC236}">
                      <a16:creationId xmlns:a16="http://schemas.microsoft.com/office/drawing/2014/main" id="{5C0D72CF-CF9B-10A9-C164-D93FBFB12F06}"/>
                    </a:ext>
                  </a:extLst>
                </p:cNvPr>
                <p:cNvSpPr/>
                <p:nvPr/>
              </p:nvSpPr>
              <p:spPr>
                <a:xfrm>
                  <a:off x="7136632" y="1997188"/>
                  <a:ext cx="72000" cy="72000"/>
                </a:xfrm>
                <a:prstGeom prst="ellipse">
                  <a:avLst/>
                </a:prstGeom>
                <a:solidFill>
                  <a:srgbClr val="D2D74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endPara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uppieren 285">
              <a:extLst>
                <a:ext uri="{FF2B5EF4-FFF2-40B4-BE49-F238E27FC236}">
                  <a16:creationId xmlns:a16="http://schemas.microsoft.com/office/drawing/2014/main" id="{E50BDC78-B8F9-35E3-185E-4FC109EA7087}"/>
                </a:ext>
              </a:extLst>
            </p:cNvPr>
            <p:cNvGrpSpPr/>
            <p:nvPr/>
          </p:nvGrpSpPr>
          <p:grpSpPr>
            <a:xfrm>
              <a:off x="1601635" y="1965078"/>
              <a:ext cx="576000" cy="576000"/>
              <a:chOff x="3563860" y="4365130"/>
              <a:chExt cx="576000" cy="5760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Rechteck 20">
                <a:extLst>
                  <a:ext uri="{FF2B5EF4-FFF2-40B4-BE49-F238E27FC236}">
                    <a16:creationId xmlns:a16="http://schemas.microsoft.com/office/drawing/2014/main" id="{8658F864-7E82-994F-CDEE-F6B0B1E483D3}"/>
                  </a:ext>
                </a:extLst>
              </p:cNvPr>
              <p:cNvSpPr/>
              <p:nvPr/>
            </p:nvSpPr>
            <p:spPr>
              <a:xfrm>
                <a:off x="3563860" y="4365130"/>
                <a:ext cx="576000" cy="576000"/>
              </a:xfrm>
              <a:prstGeom prst="rect">
                <a:avLst/>
              </a:prstGeom>
              <a:solidFill>
                <a:srgbClr val="D2D741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Stern mit 12 Zacken 261">
                <a:extLst>
                  <a:ext uri="{FF2B5EF4-FFF2-40B4-BE49-F238E27FC236}">
                    <a16:creationId xmlns:a16="http://schemas.microsoft.com/office/drawing/2014/main" id="{A243E111-F9B9-0992-235C-0F750122F477}"/>
                  </a:ext>
                </a:extLst>
              </p:cNvPr>
              <p:cNvSpPr/>
              <p:nvPr/>
            </p:nvSpPr>
            <p:spPr>
              <a:xfrm>
                <a:off x="3608672" y="4437130"/>
                <a:ext cx="319966" cy="319964"/>
              </a:xfrm>
              <a:prstGeom prst="star12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" name="Ellipse 22">
                <a:extLst>
                  <a:ext uri="{FF2B5EF4-FFF2-40B4-BE49-F238E27FC236}">
                    <a16:creationId xmlns:a16="http://schemas.microsoft.com/office/drawing/2014/main" id="{944B2239-F9BE-CCC6-8D90-A3B93A311C4F}"/>
                  </a:ext>
                </a:extLst>
              </p:cNvPr>
              <p:cNvSpPr/>
              <p:nvPr/>
            </p:nvSpPr>
            <p:spPr>
              <a:xfrm>
                <a:off x="3672665" y="4501112"/>
                <a:ext cx="191980" cy="192000"/>
              </a:xfrm>
              <a:prstGeom prst="ellipse">
                <a:avLst/>
              </a:prstGeom>
              <a:solidFill>
                <a:srgbClr val="D2D7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Ellipse 23">
                <a:extLst>
                  <a:ext uri="{FF2B5EF4-FFF2-40B4-BE49-F238E27FC236}">
                    <a16:creationId xmlns:a16="http://schemas.microsoft.com/office/drawing/2014/main" id="{64BC6CFD-C941-1443-2D10-FF6EE160C0EC}"/>
                  </a:ext>
                </a:extLst>
              </p:cNvPr>
              <p:cNvSpPr/>
              <p:nvPr/>
            </p:nvSpPr>
            <p:spPr>
              <a:xfrm>
                <a:off x="3688664" y="4517121"/>
                <a:ext cx="159983" cy="159982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" name="Ellipse 24">
                <a:extLst>
                  <a:ext uri="{FF2B5EF4-FFF2-40B4-BE49-F238E27FC236}">
                    <a16:creationId xmlns:a16="http://schemas.microsoft.com/office/drawing/2014/main" id="{4A3E5A9F-2ADF-3B87-247A-9FEE029CDB8F}"/>
                  </a:ext>
                </a:extLst>
              </p:cNvPr>
              <p:cNvSpPr/>
              <p:nvPr/>
            </p:nvSpPr>
            <p:spPr>
              <a:xfrm>
                <a:off x="3752657" y="4581114"/>
                <a:ext cx="31997" cy="31996"/>
              </a:xfrm>
              <a:prstGeom prst="ellipse">
                <a:avLst/>
              </a:prstGeom>
              <a:solidFill>
                <a:srgbClr val="D2D7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" name="Gruppieren 278">
                <a:extLst>
                  <a:ext uri="{FF2B5EF4-FFF2-40B4-BE49-F238E27FC236}">
                    <a16:creationId xmlns:a16="http://schemas.microsoft.com/office/drawing/2014/main" id="{25AC906B-5A12-6ED7-5FD2-779BD83620D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864673" y="4638756"/>
                <a:ext cx="230376" cy="230374"/>
                <a:chOff x="6812632" y="1673188"/>
                <a:chExt cx="720000" cy="720000"/>
              </a:xfrm>
            </p:grpSpPr>
            <p:sp>
              <p:nvSpPr>
                <p:cNvPr id="26" name="Stern mit 12 Zacken 266">
                  <a:extLst>
                    <a:ext uri="{FF2B5EF4-FFF2-40B4-BE49-F238E27FC236}">
                      <a16:creationId xmlns:a16="http://schemas.microsoft.com/office/drawing/2014/main" id="{9922E93F-F12C-D3A0-F554-417CAB144CB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12632" y="1673188"/>
                  <a:ext cx="720000" cy="720000"/>
                </a:xfrm>
                <a:prstGeom prst="star12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Ellipse 27">
                  <a:extLst>
                    <a:ext uri="{FF2B5EF4-FFF2-40B4-BE49-F238E27FC236}">
                      <a16:creationId xmlns:a16="http://schemas.microsoft.com/office/drawing/2014/main" id="{85204252-A8ED-91B2-F669-AE9CC13B2F36}"/>
                    </a:ext>
                  </a:extLst>
                </p:cNvPr>
                <p:cNvSpPr/>
                <p:nvPr/>
              </p:nvSpPr>
              <p:spPr>
                <a:xfrm>
                  <a:off x="6956632" y="1817164"/>
                  <a:ext cx="432000" cy="432048"/>
                </a:xfrm>
                <a:prstGeom prst="ellipse">
                  <a:avLst/>
                </a:prstGeom>
                <a:solidFill>
                  <a:srgbClr val="D2D74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endPara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Ellipse 28">
                  <a:extLst>
                    <a:ext uri="{FF2B5EF4-FFF2-40B4-BE49-F238E27FC236}">
                      <a16:creationId xmlns:a16="http://schemas.microsoft.com/office/drawing/2014/main" id="{A0FDC718-40D4-ABD4-B6AE-873576E72F54}"/>
                    </a:ext>
                  </a:extLst>
                </p:cNvPr>
                <p:cNvSpPr/>
                <p:nvPr/>
              </p:nvSpPr>
              <p:spPr>
                <a:xfrm>
                  <a:off x="6992632" y="1853188"/>
                  <a:ext cx="360000" cy="360000"/>
                </a:xfrm>
                <a:prstGeom prst="ellipse">
                  <a:avLst/>
                </a:prstGeom>
                <a:solidFill>
                  <a:srgbClr val="00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endPara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Ellipse 29">
                  <a:extLst>
                    <a:ext uri="{FF2B5EF4-FFF2-40B4-BE49-F238E27FC236}">
                      <a16:creationId xmlns:a16="http://schemas.microsoft.com/office/drawing/2014/main" id="{56A2157B-7986-472B-F0DC-973ABE0B55E3}"/>
                    </a:ext>
                  </a:extLst>
                </p:cNvPr>
                <p:cNvSpPr/>
                <p:nvPr/>
              </p:nvSpPr>
              <p:spPr>
                <a:xfrm>
                  <a:off x="7136632" y="1997188"/>
                  <a:ext cx="72000" cy="72000"/>
                </a:xfrm>
                <a:prstGeom prst="ellipse">
                  <a:avLst/>
                </a:prstGeom>
                <a:solidFill>
                  <a:srgbClr val="D2D74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endParaRPr kumimoji="0" 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0" name="Textfeld 54">
              <a:extLst>
                <a:ext uri="{FF2B5EF4-FFF2-40B4-BE49-F238E27FC236}">
                  <a16:creationId xmlns:a16="http://schemas.microsoft.com/office/drawing/2014/main" id="{C726B0C3-7A94-0AEC-9969-827C4B33FA14}"/>
                </a:ext>
              </a:extLst>
            </p:cNvPr>
            <p:cNvSpPr txBox="1"/>
            <p:nvPr/>
          </p:nvSpPr>
          <p:spPr>
            <a:xfrm>
              <a:off x="6373187" y="1670426"/>
              <a:ext cx="1531058" cy="24210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3486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rPr>
                <a:t>Machine Builder</a:t>
              </a:r>
            </a:p>
          </p:txBody>
        </p:sp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F8FF9352-41B9-52E3-014E-E294DC7A0988}"/>
                </a:ext>
              </a:extLst>
            </p:cNvPr>
            <p:cNvGrpSpPr/>
            <p:nvPr/>
          </p:nvGrpSpPr>
          <p:grpSpPr>
            <a:xfrm>
              <a:off x="6842605" y="1962364"/>
              <a:ext cx="575400" cy="575400"/>
              <a:chOff x="1480910" y="2240884"/>
              <a:chExt cx="576000" cy="576000"/>
            </a:xfrm>
          </p:grpSpPr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098DC666-AA01-EF47-3675-327B5B0C1302}"/>
                  </a:ext>
                </a:extLst>
              </p:cNvPr>
              <p:cNvSpPr/>
              <p:nvPr/>
            </p:nvSpPr>
            <p:spPr>
              <a:xfrm>
                <a:off x="1480910" y="2240884"/>
                <a:ext cx="576000" cy="576000"/>
              </a:xfrm>
              <a:prstGeom prst="rect">
                <a:avLst/>
              </a:prstGeom>
              <a:solidFill>
                <a:srgbClr val="647D2D"/>
              </a:solidFill>
              <a:ln w="127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486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BAB8E539-E9A9-5969-A2B9-5709D0619E87}"/>
                  </a:ext>
                </a:extLst>
              </p:cNvPr>
              <p:cNvSpPr/>
              <p:nvPr/>
            </p:nvSpPr>
            <p:spPr>
              <a:xfrm>
                <a:off x="1690955" y="2366857"/>
                <a:ext cx="194400" cy="86400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486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B01B1398-1B93-27DC-0DF0-DE66E99FA7CF}"/>
                  </a:ext>
                </a:extLst>
              </p:cNvPr>
              <p:cNvSpPr/>
              <p:nvPr/>
            </p:nvSpPr>
            <p:spPr>
              <a:xfrm rot="3660000">
                <a:off x="1553301" y="2538953"/>
                <a:ext cx="345600" cy="86400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486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FC5B1CAE-2ACD-5E7C-F699-0A4952E9868B}"/>
                  </a:ext>
                </a:extLst>
              </p:cNvPr>
              <p:cNvSpPr/>
              <p:nvPr/>
            </p:nvSpPr>
            <p:spPr>
              <a:xfrm>
                <a:off x="1518131" y="2280457"/>
                <a:ext cx="259199" cy="259200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solidFill>
                  <a:srgbClr val="647D2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486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7EB0EB7B-BB38-9179-8116-1944590799C5}"/>
                  </a:ext>
                </a:extLst>
              </p:cNvPr>
              <p:cNvSpPr/>
              <p:nvPr/>
            </p:nvSpPr>
            <p:spPr>
              <a:xfrm>
                <a:off x="1582931" y="2345257"/>
                <a:ext cx="129600" cy="129600"/>
              </a:xfrm>
              <a:prstGeom prst="ellipse">
                <a:avLst/>
              </a:prstGeom>
              <a:solidFill>
                <a:srgbClr val="647D2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486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22161C33-B564-8470-3455-60B6A7B61556}"/>
                  </a:ext>
                </a:extLst>
              </p:cNvPr>
              <p:cNvSpPr/>
              <p:nvPr/>
            </p:nvSpPr>
            <p:spPr>
              <a:xfrm>
                <a:off x="1604531" y="2366857"/>
                <a:ext cx="86400" cy="86400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486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38" name="Rechteck 37">
                <a:extLst>
                  <a:ext uri="{FF2B5EF4-FFF2-40B4-BE49-F238E27FC236}">
                    <a16:creationId xmlns:a16="http://schemas.microsoft.com/office/drawing/2014/main" id="{E0C723E7-9A79-8A8E-B060-146D831CFEDD}"/>
                  </a:ext>
                </a:extLst>
              </p:cNvPr>
              <p:cNvSpPr/>
              <p:nvPr/>
            </p:nvSpPr>
            <p:spPr>
              <a:xfrm>
                <a:off x="1604543" y="2669311"/>
                <a:ext cx="388853" cy="108000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486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39" name="Rechteck 38">
                <a:extLst>
                  <a:ext uri="{FF2B5EF4-FFF2-40B4-BE49-F238E27FC236}">
                    <a16:creationId xmlns:a16="http://schemas.microsoft.com/office/drawing/2014/main" id="{513E81B1-E9CF-D522-2777-1AF43019030C}"/>
                  </a:ext>
                </a:extLst>
              </p:cNvPr>
              <p:cNvSpPr/>
              <p:nvPr/>
            </p:nvSpPr>
            <p:spPr>
              <a:xfrm>
                <a:off x="1820572" y="2345257"/>
                <a:ext cx="64800" cy="129600"/>
              </a:xfrm>
              <a:prstGeom prst="rect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486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endParaRPr>
              </a:p>
            </p:txBody>
          </p:sp>
          <p:cxnSp>
            <p:nvCxnSpPr>
              <p:cNvPr id="40" name="Gerade Verbindung 209">
                <a:extLst>
                  <a:ext uri="{FF2B5EF4-FFF2-40B4-BE49-F238E27FC236}">
                    <a16:creationId xmlns:a16="http://schemas.microsoft.com/office/drawing/2014/main" id="{2CDB9A47-501A-2075-5D5E-B4307D97ADC8}"/>
                  </a:ext>
                </a:extLst>
              </p:cNvPr>
              <p:cNvCxnSpPr>
                <a:stCxn id="39" idx="1"/>
              </p:cNvCxnSpPr>
              <p:nvPr/>
            </p:nvCxnSpPr>
            <p:spPr>
              <a:xfrm>
                <a:off x="1820572" y="2410057"/>
                <a:ext cx="129618" cy="86430"/>
              </a:xfrm>
              <a:prstGeom prst="line">
                <a:avLst/>
              </a:prstGeom>
              <a:noFill/>
              <a:ln w="508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1" name="Gerade Verbindung 210">
                <a:extLst>
                  <a:ext uri="{FF2B5EF4-FFF2-40B4-BE49-F238E27FC236}">
                    <a16:creationId xmlns:a16="http://schemas.microsoft.com/office/drawing/2014/main" id="{852EBFE0-DAED-FA6A-51E8-60813D7F02A8}"/>
                  </a:ext>
                </a:extLst>
              </p:cNvPr>
              <p:cNvCxnSpPr>
                <a:stCxn id="39" idx="1"/>
              </p:cNvCxnSpPr>
              <p:nvPr/>
            </p:nvCxnSpPr>
            <p:spPr>
              <a:xfrm flipV="1">
                <a:off x="1820572" y="2323663"/>
                <a:ext cx="129618" cy="86394"/>
              </a:xfrm>
              <a:prstGeom prst="line">
                <a:avLst/>
              </a:prstGeom>
              <a:noFill/>
              <a:ln w="508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2" name="Gerade Verbindung 211">
                <a:extLst>
                  <a:ext uri="{FF2B5EF4-FFF2-40B4-BE49-F238E27FC236}">
                    <a16:creationId xmlns:a16="http://schemas.microsoft.com/office/drawing/2014/main" id="{4F24E530-D4AC-5E32-6078-ECF05280E24C}"/>
                  </a:ext>
                </a:extLst>
              </p:cNvPr>
              <p:cNvCxnSpPr/>
              <p:nvPr/>
            </p:nvCxnSpPr>
            <p:spPr>
              <a:xfrm flipV="1">
                <a:off x="1933277" y="2453281"/>
                <a:ext cx="86412" cy="43206"/>
              </a:xfrm>
              <a:prstGeom prst="line">
                <a:avLst/>
              </a:prstGeom>
              <a:noFill/>
              <a:ln w="508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3" name="Gerade Verbindung 213">
                <a:extLst>
                  <a:ext uri="{FF2B5EF4-FFF2-40B4-BE49-F238E27FC236}">
                    <a16:creationId xmlns:a16="http://schemas.microsoft.com/office/drawing/2014/main" id="{A21415ED-2E84-7FE2-01C6-F109D23CBAFB}"/>
                  </a:ext>
                </a:extLst>
              </p:cNvPr>
              <p:cNvCxnSpPr/>
              <p:nvPr/>
            </p:nvCxnSpPr>
            <p:spPr>
              <a:xfrm>
                <a:off x="1933277" y="2323663"/>
                <a:ext cx="86412" cy="43206"/>
              </a:xfrm>
              <a:prstGeom prst="line">
                <a:avLst/>
              </a:prstGeom>
              <a:noFill/>
              <a:ln w="508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783E8A87-9234-D4A5-76F1-25D8A817B7DD}"/>
                </a:ext>
              </a:extLst>
            </p:cNvPr>
            <p:cNvCxnSpPr>
              <a:cxnSpLocks/>
              <a:stCxn id="20" idx="3"/>
              <a:endCxn id="32" idx="1"/>
            </p:cNvCxnSpPr>
            <p:nvPr/>
          </p:nvCxnSpPr>
          <p:spPr>
            <a:xfrm flipV="1">
              <a:off x="2177635" y="2250064"/>
              <a:ext cx="4664970" cy="0"/>
            </a:xfrm>
            <a:prstGeom prst="straightConnector1">
              <a:avLst/>
            </a:prstGeom>
            <a:solidFill>
              <a:srgbClr val="BECDD7"/>
            </a:solidFill>
            <a:ln w="38100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round/>
              <a:headEnd type="none" w="med" len="med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Rectangle 146">
              <a:extLst>
                <a:ext uri="{FF2B5EF4-FFF2-40B4-BE49-F238E27FC236}">
                  <a16:creationId xmlns:a16="http://schemas.microsoft.com/office/drawing/2014/main" id="{4E9E5972-9009-2E1C-C355-0B73C7FBC74D}"/>
                </a:ext>
              </a:extLst>
            </p:cNvPr>
            <p:cNvSpPr/>
            <p:nvPr/>
          </p:nvSpPr>
          <p:spPr>
            <a:xfrm>
              <a:off x="1014901" y="1585803"/>
              <a:ext cx="1673072" cy="3835995"/>
            </a:xfrm>
            <a:prstGeom prst="rect">
              <a:avLst/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Textfeld 54">
              <a:extLst>
                <a:ext uri="{FF2B5EF4-FFF2-40B4-BE49-F238E27FC236}">
                  <a16:creationId xmlns:a16="http://schemas.microsoft.com/office/drawing/2014/main" id="{E935CB1E-A9F5-2A2B-10AA-55588FFF3163}"/>
                </a:ext>
              </a:extLst>
            </p:cNvPr>
            <p:cNvSpPr txBox="1"/>
            <p:nvPr/>
          </p:nvSpPr>
          <p:spPr>
            <a:xfrm>
              <a:off x="4106716" y="3313963"/>
              <a:ext cx="845172" cy="252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3486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rPr>
                <a:t>Engineering</a:t>
              </a: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5D63FCD2-57F1-373C-3EC4-A7B9C88CFC07}"/>
                </a:ext>
              </a:extLst>
            </p:cNvPr>
            <p:cNvSpPr/>
            <p:nvPr/>
          </p:nvSpPr>
          <p:spPr>
            <a:xfrm>
              <a:off x="3788284" y="3625644"/>
              <a:ext cx="718374" cy="4320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5F5F5F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SolidWorks</a:t>
              </a:r>
            </a:p>
          </p:txBody>
        </p:sp>
        <p:sp>
          <p:nvSpPr>
            <p:cNvPr id="48" name="Textfeld 54">
              <a:extLst>
                <a:ext uri="{FF2B5EF4-FFF2-40B4-BE49-F238E27FC236}">
                  <a16:creationId xmlns:a16="http://schemas.microsoft.com/office/drawing/2014/main" id="{8C796F3E-EF4F-AFFC-B27C-5F01E0F65F49}"/>
                </a:ext>
              </a:extLst>
            </p:cNvPr>
            <p:cNvSpPr txBox="1"/>
            <p:nvPr/>
          </p:nvSpPr>
          <p:spPr>
            <a:xfrm>
              <a:off x="9427144" y="3311061"/>
              <a:ext cx="975161" cy="252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de-DE"/>
              </a:defPPr>
              <a:lvl1pPr algn="ctr" defTabSz="913486" fontAlgn="base">
                <a:spcAft>
                  <a:spcPct val="0"/>
                </a:spcAft>
                <a:defRPr sz="1200" i="1">
                  <a:latin typeface="Arial" pitchFamily="34" charset="0"/>
                  <a:ea typeface="ＭＳ Ｐゴシック" charset="-128"/>
                </a:defRPr>
              </a:lvl1pPr>
            </a:lstStyle>
            <a:p>
              <a:pPr marL="0" marR="0" lvl="0" indent="0" algn="ctr" defTabSz="913486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-128"/>
                  <a:cs typeface="+mn-cs"/>
                </a:rPr>
                <a:t>VC / Simulation</a:t>
              </a: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A51FAC06-5472-E3F8-DB89-F13DFDCFA0EC}"/>
                </a:ext>
              </a:extLst>
            </p:cNvPr>
            <p:cNvSpPr/>
            <p:nvPr/>
          </p:nvSpPr>
          <p:spPr>
            <a:xfrm>
              <a:off x="9868699" y="3607684"/>
              <a:ext cx="755235" cy="484533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5F5F5F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Physics Simulation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(NX MCD)</a:t>
              </a: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A0F23822-994D-D293-85DA-415BC1D7B95F}"/>
                </a:ext>
              </a:extLst>
            </p:cNvPr>
            <p:cNvSpPr/>
            <p:nvPr/>
          </p:nvSpPr>
          <p:spPr>
            <a:xfrm>
              <a:off x="9868699" y="4145679"/>
              <a:ext cx="755236" cy="484533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5F5F5F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Behavior Simulation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(SIMIT)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99C239CD-A0FF-14B1-34B8-10AC0BD742BF}"/>
                </a:ext>
              </a:extLst>
            </p:cNvPr>
            <p:cNvSpPr/>
            <p:nvPr/>
          </p:nvSpPr>
          <p:spPr>
            <a:xfrm>
              <a:off x="3788284" y="4183644"/>
              <a:ext cx="718374" cy="4320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5F5F5F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ECAD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EPLAN</a:t>
              </a:r>
            </a:p>
          </p:txBody>
        </p:sp>
        <p:grpSp>
          <p:nvGrpSpPr>
            <p:cNvPr id="52" name="Gruppieren 51">
              <a:extLst>
                <a:ext uri="{FF2B5EF4-FFF2-40B4-BE49-F238E27FC236}">
                  <a16:creationId xmlns:a16="http://schemas.microsoft.com/office/drawing/2014/main" id="{E3088EB1-7487-6895-D52D-117CE635FC6A}"/>
                </a:ext>
              </a:extLst>
            </p:cNvPr>
            <p:cNvGrpSpPr/>
            <p:nvPr/>
          </p:nvGrpSpPr>
          <p:grpSpPr>
            <a:xfrm>
              <a:off x="1095744" y="2881433"/>
              <a:ext cx="1506069" cy="1176211"/>
              <a:chOff x="950364" y="3742910"/>
              <a:chExt cx="1506069" cy="1176211"/>
            </a:xfrm>
          </p:grpSpPr>
          <p:sp>
            <p:nvSpPr>
              <p:cNvPr id="53" name="Rechteck: abgerundete Ecken 52">
                <a:extLst>
                  <a:ext uri="{FF2B5EF4-FFF2-40B4-BE49-F238E27FC236}">
                    <a16:creationId xmlns:a16="http://schemas.microsoft.com/office/drawing/2014/main" id="{B7F17114-1FEB-AFBE-9C06-BCB9E7D8EC26}"/>
                  </a:ext>
                </a:extLst>
              </p:cNvPr>
              <p:cNvSpPr/>
              <p:nvPr/>
            </p:nvSpPr>
            <p:spPr>
              <a:xfrm>
                <a:off x="950364" y="3742910"/>
                <a:ext cx="1506069" cy="1176211"/>
              </a:xfrm>
              <a:prstGeom prst="roundRect">
                <a:avLst>
                  <a:gd name="adj" fmla="val 11222"/>
                </a:avLst>
              </a:prstGeom>
              <a:noFill/>
              <a:ln w="12700" cap="flat" cmpd="sng" algn="ctr">
                <a:solidFill>
                  <a:srgbClr val="FFC000"/>
                </a:solidFill>
                <a:prstDash val="lgDash"/>
                <a:miter lim="800000"/>
              </a:ln>
              <a:effectLst/>
            </p:spPr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Rechteck: abgerundete Ecken 53">
                <a:extLst>
                  <a:ext uri="{FF2B5EF4-FFF2-40B4-BE49-F238E27FC236}">
                    <a16:creationId xmlns:a16="http://schemas.microsoft.com/office/drawing/2014/main" id="{915E047D-094D-852D-C493-107BD6F51000}"/>
                  </a:ext>
                </a:extLst>
              </p:cNvPr>
              <p:cNvSpPr/>
              <p:nvPr/>
            </p:nvSpPr>
            <p:spPr>
              <a:xfrm>
                <a:off x="1087064" y="4128066"/>
                <a:ext cx="1260000" cy="180000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Technical Data</a:t>
                </a:r>
              </a:p>
            </p:txBody>
          </p:sp>
          <p:sp>
            <p:nvSpPr>
              <p:cNvPr id="55" name="Rechteck: abgerundete Ecken 54">
                <a:extLst>
                  <a:ext uri="{FF2B5EF4-FFF2-40B4-BE49-F238E27FC236}">
                    <a16:creationId xmlns:a16="http://schemas.microsoft.com/office/drawing/2014/main" id="{B6F1F257-B503-D6CB-8B43-3BF0E19C5412}"/>
                  </a:ext>
                </a:extLst>
              </p:cNvPr>
              <p:cNvSpPr/>
              <p:nvPr/>
            </p:nvSpPr>
            <p:spPr>
              <a:xfrm>
                <a:off x="1087064" y="3881925"/>
                <a:ext cx="1260000" cy="180000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Simulation Model</a:t>
                </a:r>
              </a:p>
            </p:txBody>
          </p:sp>
          <p:sp>
            <p:nvSpPr>
              <p:cNvPr id="56" name="Rechteck: abgerundete Ecken 55">
                <a:extLst>
                  <a:ext uri="{FF2B5EF4-FFF2-40B4-BE49-F238E27FC236}">
                    <a16:creationId xmlns:a16="http://schemas.microsoft.com/office/drawing/2014/main" id="{E6D5DE71-B18E-659A-7F5C-E275EB0A6B5F}"/>
                  </a:ext>
                </a:extLst>
              </p:cNvPr>
              <p:cNvSpPr/>
              <p:nvPr/>
            </p:nvSpPr>
            <p:spPr>
              <a:xfrm>
                <a:off x="1087064" y="4376453"/>
                <a:ext cx="1260000" cy="180000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3D model?</a:t>
                </a:r>
              </a:p>
            </p:txBody>
          </p:sp>
          <p:sp>
            <p:nvSpPr>
              <p:cNvPr id="57" name="Rechteck: abgerundete Ecken 56">
                <a:extLst>
                  <a:ext uri="{FF2B5EF4-FFF2-40B4-BE49-F238E27FC236}">
                    <a16:creationId xmlns:a16="http://schemas.microsoft.com/office/drawing/2014/main" id="{D588E6E7-5A3C-5474-A837-58B59A222D09}"/>
                  </a:ext>
                </a:extLst>
              </p:cNvPr>
              <p:cNvSpPr/>
              <p:nvPr/>
            </p:nvSpPr>
            <p:spPr>
              <a:xfrm>
                <a:off x="1084016" y="4644173"/>
                <a:ext cx="1260000" cy="180000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…</a:t>
                </a:r>
              </a:p>
            </p:txBody>
          </p:sp>
        </p:grpSp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FD6D3854-6D28-34C9-CF1C-D3BC9260E5A3}"/>
                </a:ext>
              </a:extLst>
            </p:cNvPr>
            <p:cNvSpPr/>
            <p:nvPr/>
          </p:nvSpPr>
          <p:spPr>
            <a:xfrm>
              <a:off x="6587832" y="3814841"/>
              <a:ext cx="598136" cy="7200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778A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VC Data Integrator</a:t>
              </a:r>
            </a:p>
          </p:txBody>
        </p:sp>
        <p:cxnSp>
          <p:nvCxnSpPr>
            <p:cNvPr id="59" name="Verbinder: gewinkelt 58">
              <a:extLst>
                <a:ext uri="{FF2B5EF4-FFF2-40B4-BE49-F238E27FC236}">
                  <a16:creationId xmlns:a16="http://schemas.microsoft.com/office/drawing/2014/main" id="{E0153E3C-689E-BC6A-8260-7DB7F6CCB221}"/>
                </a:ext>
              </a:extLst>
            </p:cNvPr>
            <p:cNvCxnSpPr>
              <a:cxnSpLocks/>
              <a:stCxn id="58" idx="0"/>
              <a:endCxn id="55" idx="3"/>
            </p:cNvCxnSpPr>
            <p:nvPr/>
          </p:nvCxnSpPr>
          <p:spPr>
            <a:xfrm rot="16200000" flipV="1">
              <a:off x="4337476" y="1265417"/>
              <a:ext cx="704393" cy="4394456"/>
            </a:xfrm>
            <a:prstGeom prst="bentConnector2">
              <a:avLst/>
            </a:prstGeom>
            <a:solidFill>
              <a:srgbClr val="BECDD7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arrow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F9307403-705A-F5C1-4D8E-E10EB233C3B7}"/>
                </a:ext>
              </a:extLst>
            </p:cNvPr>
            <p:cNvSpPr/>
            <p:nvPr/>
          </p:nvSpPr>
          <p:spPr>
            <a:xfrm>
              <a:off x="4774325" y="3661839"/>
              <a:ext cx="703365" cy="359609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Solidworks</a:t>
              </a: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Connector</a:t>
              </a: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7579FB5E-12C1-FF7A-DF44-C9196C1D0C86}"/>
                </a:ext>
              </a:extLst>
            </p:cNvPr>
            <p:cNvSpPr/>
            <p:nvPr/>
          </p:nvSpPr>
          <p:spPr>
            <a:xfrm>
              <a:off x="4774325" y="4219839"/>
              <a:ext cx="703366" cy="359609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EPLAN Connector</a:t>
              </a: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1D496F74-3A27-703D-569C-C568ED20112F}"/>
                </a:ext>
              </a:extLst>
            </p:cNvPr>
            <p:cNvSpPr/>
            <p:nvPr/>
          </p:nvSpPr>
          <p:spPr>
            <a:xfrm>
              <a:off x="8965328" y="3669604"/>
              <a:ext cx="679678" cy="3600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NX MCD Connector</a:t>
              </a: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4EF50FD9-B729-CBB1-93AD-98474205586E}"/>
                </a:ext>
              </a:extLst>
            </p:cNvPr>
            <p:cNvSpPr/>
            <p:nvPr/>
          </p:nvSpPr>
          <p:spPr>
            <a:xfrm>
              <a:off x="8961144" y="4206541"/>
              <a:ext cx="679678" cy="3600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SIMIT Connector</a:t>
              </a:r>
            </a:p>
          </p:txBody>
        </p:sp>
        <p:cxnSp>
          <p:nvCxnSpPr>
            <p:cNvPr id="64" name="Verbinder: gewinkelt 63">
              <a:extLst>
                <a:ext uri="{FF2B5EF4-FFF2-40B4-BE49-F238E27FC236}">
                  <a16:creationId xmlns:a16="http://schemas.microsoft.com/office/drawing/2014/main" id="{35CD888A-4BB8-EED4-F7EC-841C8E5B0E0A}"/>
                </a:ext>
              </a:extLst>
            </p:cNvPr>
            <p:cNvCxnSpPr>
              <a:cxnSpLocks/>
              <a:stCxn id="67" idx="0"/>
              <a:endCxn id="55" idx="3"/>
            </p:cNvCxnSpPr>
            <p:nvPr/>
          </p:nvCxnSpPr>
          <p:spPr>
            <a:xfrm rot="16200000" flipV="1">
              <a:off x="4749167" y="853725"/>
              <a:ext cx="703504" cy="5216950"/>
            </a:xfrm>
            <a:prstGeom prst="bentConnector2">
              <a:avLst/>
            </a:prstGeom>
            <a:solidFill>
              <a:srgbClr val="BECDD7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arrow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6" name="Textfeld 73">
              <a:extLst>
                <a:ext uri="{FF2B5EF4-FFF2-40B4-BE49-F238E27FC236}">
                  <a16:creationId xmlns:a16="http://schemas.microsoft.com/office/drawing/2014/main" id="{58DEA778-A719-1D90-04A7-5DCFE14CEA2F}"/>
                </a:ext>
              </a:extLst>
            </p:cNvPr>
            <p:cNvSpPr txBox="1"/>
            <p:nvPr/>
          </p:nvSpPr>
          <p:spPr>
            <a:xfrm>
              <a:off x="3729245" y="1979332"/>
              <a:ext cx="1545704" cy="288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3486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rPr>
                <a:t>provides component</a:t>
              </a:r>
            </a:p>
          </p:txBody>
        </p:sp>
        <p:sp>
          <p:nvSpPr>
            <p:cNvPr id="67" name="Rechteck 343">
              <a:extLst>
                <a:ext uri="{FF2B5EF4-FFF2-40B4-BE49-F238E27FC236}">
                  <a16:creationId xmlns:a16="http://schemas.microsoft.com/office/drawing/2014/main" id="{C520CC14-4173-B224-DBC7-0EE9606D69B5}"/>
                </a:ext>
              </a:extLst>
            </p:cNvPr>
            <p:cNvSpPr/>
            <p:nvPr/>
          </p:nvSpPr>
          <p:spPr>
            <a:xfrm>
              <a:off x="7394431" y="3813952"/>
              <a:ext cx="629925" cy="7200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778A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VC Simulation Model Generator</a:t>
              </a:r>
            </a:p>
          </p:txBody>
        </p:sp>
        <p:sp>
          <p:nvSpPr>
            <p:cNvPr id="68" name="Rechteck: abgerundete Ecken 101">
              <a:extLst>
                <a:ext uri="{FF2B5EF4-FFF2-40B4-BE49-F238E27FC236}">
                  <a16:creationId xmlns:a16="http://schemas.microsoft.com/office/drawing/2014/main" id="{F84209BB-1692-9CA1-F9A9-1834F0CE663B}"/>
                </a:ext>
              </a:extLst>
            </p:cNvPr>
            <p:cNvSpPr/>
            <p:nvPr/>
          </p:nvSpPr>
          <p:spPr>
            <a:xfrm>
              <a:off x="5578337" y="3540527"/>
              <a:ext cx="900000" cy="252000"/>
            </a:xfrm>
            <a:prstGeom prst="roundRect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Mechanical Engineering</a:t>
              </a:r>
            </a:p>
          </p:txBody>
        </p:sp>
        <p:sp>
          <p:nvSpPr>
            <p:cNvPr id="69" name="Rechteck: abgerundete Ecken 102">
              <a:extLst>
                <a:ext uri="{FF2B5EF4-FFF2-40B4-BE49-F238E27FC236}">
                  <a16:creationId xmlns:a16="http://schemas.microsoft.com/office/drawing/2014/main" id="{E8DAD17F-8928-E4EA-900E-88D3D55E1101}"/>
                </a:ext>
              </a:extLst>
            </p:cNvPr>
            <p:cNvSpPr/>
            <p:nvPr/>
          </p:nvSpPr>
          <p:spPr>
            <a:xfrm>
              <a:off x="5579117" y="4083548"/>
              <a:ext cx="899220" cy="252000"/>
            </a:xfrm>
            <a:prstGeom prst="roundRect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Automation Engineering</a:t>
              </a:r>
            </a:p>
          </p:txBody>
        </p:sp>
        <p:sp>
          <p:nvSpPr>
            <p:cNvPr id="71" name="Rechteck: abgerundete Ecken 106">
              <a:extLst>
                <a:ext uri="{FF2B5EF4-FFF2-40B4-BE49-F238E27FC236}">
                  <a16:creationId xmlns:a16="http://schemas.microsoft.com/office/drawing/2014/main" id="{226320F6-B55B-D2BF-1A48-289FAEB928FC}"/>
                </a:ext>
              </a:extLst>
            </p:cNvPr>
            <p:cNvSpPr/>
            <p:nvPr/>
          </p:nvSpPr>
          <p:spPr>
            <a:xfrm>
              <a:off x="8205120" y="3918613"/>
              <a:ext cx="720000" cy="396000"/>
            </a:xfrm>
            <a:prstGeom prst="roundRect">
              <a:avLst/>
            </a:prstGeom>
            <a:noFill/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VC </a:t>
              </a:r>
              <a:b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Simulation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Model</a:t>
              </a:r>
            </a:p>
          </p:txBody>
        </p:sp>
        <p:cxnSp>
          <p:nvCxnSpPr>
            <p:cNvPr id="72" name="Verbinder: gewinkelt 122">
              <a:extLst>
                <a:ext uri="{FF2B5EF4-FFF2-40B4-BE49-F238E27FC236}">
                  <a16:creationId xmlns:a16="http://schemas.microsoft.com/office/drawing/2014/main" id="{3F64FC75-2328-E9F2-4D9A-A0E76805EBBE}"/>
                </a:ext>
              </a:extLst>
            </p:cNvPr>
            <p:cNvCxnSpPr>
              <a:cxnSpLocks/>
              <a:stCxn id="62" idx="1"/>
              <a:endCxn id="67" idx="3"/>
            </p:cNvCxnSpPr>
            <p:nvPr/>
          </p:nvCxnSpPr>
          <p:spPr>
            <a:xfrm rot="10800000" flipV="1">
              <a:off x="8024356" y="3849604"/>
              <a:ext cx="940972" cy="324348"/>
            </a:xfrm>
            <a:prstGeom prst="bentConnector3">
              <a:avLst>
                <a:gd name="adj1" fmla="val 86151"/>
              </a:avLst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Verbinder: gewinkelt 122">
              <a:extLst>
                <a:ext uri="{FF2B5EF4-FFF2-40B4-BE49-F238E27FC236}">
                  <a16:creationId xmlns:a16="http://schemas.microsoft.com/office/drawing/2014/main" id="{ADD85835-EAA9-A9C0-826D-BB81AF890F6A}"/>
                </a:ext>
              </a:extLst>
            </p:cNvPr>
            <p:cNvCxnSpPr>
              <a:cxnSpLocks/>
              <a:stCxn id="63" idx="1"/>
              <a:endCxn id="67" idx="3"/>
            </p:cNvCxnSpPr>
            <p:nvPr/>
          </p:nvCxnSpPr>
          <p:spPr>
            <a:xfrm rot="10800000">
              <a:off x="8024356" y="4173953"/>
              <a:ext cx="936788" cy="212589"/>
            </a:xfrm>
            <a:prstGeom prst="bentConnector3">
              <a:avLst>
                <a:gd name="adj1" fmla="val 86371"/>
              </a:avLst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4" name="Rectangle 146">
              <a:extLst>
                <a:ext uri="{FF2B5EF4-FFF2-40B4-BE49-F238E27FC236}">
                  <a16:creationId xmlns:a16="http://schemas.microsoft.com/office/drawing/2014/main" id="{FFD9EB4A-3A63-50EA-CA31-FE0431183792}"/>
                </a:ext>
              </a:extLst>
            </p:cNvPr>
            <p:cNvSpPr/>
            <p:nvPr/>
          </p:nvSpPr>
          <p:spPr>
            <a:xfrm>
              <a:off x="3650552" y="1585803"/>
              <a:ext cx="7252962" cy="3897338"/>
            </a:xfrm>
            <a:prstGeom prst="rect">
              <a:avLst/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Rechteck: abgerundete Ecken 111">
              <a:extLst>
                <a:ext uri="{FF2B5EF4-FFF2-40B4-BE49-F238E27FC236}">
                  <a16:creationId xmlns:a16="http://schemas.microsoft.com/office/drawing/2014/main" id="{DD5974F6-0D3B-9015-A5A1-7AB09D85D840}"/>
                </a:ext>
              </a:extLst>
            </p:cNvPr>
            <p:cNvSpPr/>
            <p:nvPr/>
          </p:nvSpPr>
          <p:spPr>
            <a:xfrm>
              <a:off x="1313599" y="2769011"/>
              <a:ext cx="1080000" cy="180000"/>
            </a:xfrm>
            <a:prstGeom prst="roundRect">
              <a:avLst/>
            </a:prstGeom>
            <a:solidFill>
              <a:srgbClr val="FFFFFF"/>
            </a:solidFill>
            <a:ln w="190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+mn-cs"/>
                </a:rPr>
                <a:t>Digital component</a:t>
              </a: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76" name="Gerade Verbindung mit Pfeil 75">
              <a:extLst>
                <a:ext uri="{FF2B5EF4-FFF2-40B4-BE49-F238E27FC236}">
                  <a16:creationId xmlns:a16="http://schemas.microsoft.com/office/drawing/2014/main" id="{E60FA2A2-B1E1-3C7C-A1B0-085C0499BE36}"/>
                </a:ext>
              </a:extLst>
            </p:cNvPr>
            <p:cNvCxnSpPr/>
            <p:nvPr/>
          </p:nvCxnSpPr>
          <p:spPr>
            <a:xfrm>
              <a:off x="5477689" y="3868653"/>
              <a:ext cx="1116000" cy="0"/>
            </a:xfrm>
            <a:prstGeom prst="straightConnector1">
              <a:avLst/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mit Pfeil 76">
              <a:extLst>
                <a:ext uri="{FF2B5EF4-FFF2-40B4-BE49-F238E27FC236}">
                  <a16:creationId xmlns:a16="http://schemas.microsoft.com/office/drawing/2014/main" id="{EB2DBD7E-EE62-4448-453A-A251D8F2D045}"/>
                </a:ext>
              </a:extLst>
            </p:cNvPr>
            <p:cNvCxnSpPr/>
            <p:nvPr/>
          </p:nvCxnSpPr>
          <p:spPr>
            <a:xfrm>
              <a:off x="5489250" y="4400678"/>
              <a:ext cx="1116000" cy="0"/>
            </a:xfrm>
            <a:prstGeom prst="straightConnector1">
              <a:avLst/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mit Pfeil 120">
              <a:extLst>
                <a:ext uri="{FF2B5EF4-FFF2-40B4-BE49-F238E27FC236}">
                  <a16:creationId xmlns:a16="http://schemas.microsoft.com/office/drawing/2014/main" id="{59B9BF30-29BC-122A-123A-C0611B94B697}"/>
                </a:ext>
              </a:extLst>
            </p:cNvPr>
            <p:cNvCxnSpPr>
              <a:cxnSpLocks/>
              <a:stCxn id="62" idx="3"/>
              <a:endCxn id="49" idx="1"/>
            </p:cNvCxnSpPr>
            <p:nvPr/>
          </p:nvCxnSpPr>
          <p:spPr>
            <a:xfrm>
              <a:off x="9645006" y="3849604"/>
              <a:ext cx="223693" cy="347"/>
            </a:xfrm>
            <a:prstGeom prst="straightConnector1">
              <a:avLst/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mit Pfeil 120">
              <a:extLst>
                <a:ext uri="{FF2B5EF4-FFF2-40B4-BE49-F238E27FC236}">
                  <a16:creationId xmlns:a16="http://schemas.microsoft.com/office/drawing/2014/main" id="{BF330ED1-807D-AC4A-E429-2E240A9E70B3}"/>
                </a:ext>
              </a:extLst>
            </p:cNvPr>
            <p:cNvCxnSpPr>
              <a:cxnSpLocks/>
            </p:cNvCxnSpPr>
            <p:nvPr/>
          </p:nvCxnSpPr>
          <p:spPr>
            <a:xfrm>
              <a:off x="7161127" y="4155107"/>
              <a:ext cx="252000" cy="7563"/>
            </a:xfrm>
            <a:prstGeom prst="straightConnector1">
              <a:avLst/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0" name="TextBox 296">
              <a:extLst>
                <a:ext uri="{FF2B5EF4-FFF2-40B4-BE49-F238E27FC236}">
                  <a16:creationId xmlns:a16="http://schemas.microsoft.com/office/drawing/2014/main" id="{B6DFFCC7-79C1-119C-B9A7-3CAFB03FFC57}"/>
                </a:ext>
              </a:extLst>
            </p:cNvPr>
            <p:cNvSpPr txBox="1"/>
            <p:nvPr/>
          </p:nvSpPr>
          <p:spPr>
            <a:xfrm>
              <a:off x="7145478" y="3874733"/>
              <a:ext cx="289048" cy="238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*1</a:t>
              </a:r>
            </a:p>
          </p:txBody>
        </p:sp>
        <p:cxnSp>
          <p:nvCxnSpPr>
            <p:cNvPr id="81" name="Gerade Verbindung mit Pfeil 120">
              <a:extLst>
                <a:ext uri="{FF2B5EF4-FFF2-40B4-BE49-F238E27FC236}">
                  <a16:creationId xmlns:a16="http://schemas.microsoft.com/office/drawing/2014/main" id="{2AEB760E-4390-882E-EAA4-E1C3848632FF}"/>
                </a:ext>
              </a:extLst>
            </p:cNvPr>
            <p:cNvCxnSpPr>
              <a:cxnSpLocks/>
              <a:stCxn id="63" idx="3"/>
              <a:endCxn id="50" idx="1"/>
            </p:cNvCxnSpPr>
            <p:nvPr/>
          </p:nvCxnSpPr>
          <p:spPr>
            <a:xfrm>
              <a:off x="9640822" y="4386541"/>
              <a:ext cx="227877" cy="1405"/>
            </a:xfrm>
            <a:prstGeom prst="straightConnector1">
              <a:avLst/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" name="Gerade Verbindung mit Pfeil 120">
              <a:extLst>
                <a:ext uri="{FF2B5EF4-FFF2-40B4-BE49-F238E27FC236}">
                  <a16:creationId xmlns:a16="http://schemas.microsoft.com/office/drawing/2014/main" id="{35510738-C427-13B4-3395-8BED861C4E3B}"/>
                </a:ext>
              </a:extLst>
            </p:cNvPr>
            <p:cNvCxnSpPr>
              <a:cxnSpLocks/>
              <a:stCxn id="47" idx="3"/>
              <a:endCxn id="60" idx="1"/>
            </p:cNvCxnSpPr>
            <p:nvPr/>
          </p:nvCxnSpPr>
          <p:spPr>
            <a:xfrm>
              <a:off x="4506658" y="3841644"/>
              <a:ext cx="267667" cy="0"/>
            </a:xfrm>
            <a:prstGeom prst="straightConnector1">
              <a:avLst/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Gerade Verbindung mit Pfeil 120">
              <a:extLst>
                <a:ext uri="{FF2B5EF4-FFF2-40B4-BE49-F238E27FC236}">
                  <a16:creationId xmlns:a16="http://schemas.microsoft.com/office/drawing/2014/main" id="{F34D0E83-3B41-E416-B15A-8E4117E907F9}"/>
                </a:ext>
              </a:extLst>
            </p:cNvPr>
            <p:cNvCxnSpPr>
              <a:cxnSpLocks/>
              <a:stCxn id="51" idx="3"/>
              <a:endCxn id="61" idx="1"/>
            </p:cNvCxnSpPr>
            <p:nvPr/>
          </p:nvCxnSpPr>
          <p:spPr>
            <a:xfrm>
              <a:off x="4506658" y="4399644"/>
              <a:ext cx="267667" cy="0"/>
            </a:xfrm>
            <a:prstGeom prst="straightConnector1">
              <a:avLst/>
            </a:prstGeom>
            <a:solidFill>
              <a:srgbClr val="BECDD7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4" name="Rechteck 419">
              <a:extLst>
                <a:ext uri="{FF2B5EF4-FFF2-40B4-BE49-F238E27FC236}">
                  <a16:creationId xmlns:a16="http://schemas.microsoft.com/office/drawing/2014/main" id="{1ABAE0C8-9C70-CC2F-AE82-AA8739E9BB56}"/>
                </a:ext>
              </a:extLst>
            </p:cNvPr>
            <p:cNvSpPr/>
            <p:nvPr/>
          </p:nvSpPr>
          <p:spPr>
            <a:xfrm>
              <a:off x="2765912" y="2914326"/>
              <a:ext cx="791343" cy="468504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Simulation model broker</a:t>
              </a:r>
            </a:p>
          </p:txBody>
        </p:sp>
        <p:cxnSp>
          <p:nvCxnSpPr>
            <p:cNvPr id="93" name="Verbinder: gewinkelt 92">
              <a:extLst>
                <a:ext uri="{FF2B5EF4-FFF2-40B4-BE49-F238E27FC236}">
                  <a16:creationId xmlns:a16="http://schemas.microsoft.com/office/drawing/2014/main" id="{910AA64E-2266-51F2-0F4A-46D1F5F7F666}"/>
                </a:ext>
              </a:extLst>
            </p:cNvPr>
            <p:cNvCxnSpPr>
              <a:cxnSpLocks/>
              <a:endCxn id="75" idx="3"/>
            </p:cNvCxnSpPr>
            <p:nvPr/>
          </p:nvCxnSpPr>
          <p:spPr>
            <a:xfrm rot="10800000" flipV="1">
              <a:off x="2393600" y="2856521"/>
              <a:ext cx="2426173" cy="2489"/>
            </a:xfrm>
            <a:prstGeom prst="bentConnector3">
              <a:avLst>
                <a:gd name="adj1" fmla="val 50000"/>
              </a:avLst>
            </a:prstGeom>
            <a:solidFill>
              <a:srgbClr val="BECDD7"/>
            </a:solidFill>
            <a:ln w="19050" cap="flat" cmpd="sng" algn="ctr">
              <a:solidFill>
                <a:srgbClr val="0070C0"/>
              </a:solidFill>
              <a:prstDash val="solid"/>
              <a:round/>
              <a:headEnd type="arrow" w="med" len="med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4" name="Textfeld 93">
              <a:extLst>
                <a:ext uri="{FF2B5EF4-FFF2-40B4-BE49-F238E27FC236}">
                  <a16:creationId xmlns:a16="http://schemas.microsoft.com/office/drawing/2014/main" id="{C1F771E0-456F-88F0-672A-C2BA034C0D5A}"/>
                </a:ext>
              </a:extLst>
            </p:cNvPr>
            <p:cNvSpPr txBox="1"/>
            <p:nvPr/>
          </p:nvSpPr>
          <p:spPr>
            <a:xfrm>
              <a:off x="4813779" y="2608396"/>
              <a:ext cx="461170" cy="36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1D71B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</a:t>
              </a:r>
            </a:p>
          </p:txBody>
        </p:sp>
      </p:grpSp>
      <p:pic>
        <p:nvPicPr>
          <p:cNvPr id="70" name="Picture 2" descr="Wago stellt Asset Administration Shells (AAS) bereit">
            <a:extLst>
              <a:ext uri="{FF2B5EF4-FFF2-40B4-BE49-F238E27FC236}">
                <a16:creationId xmlns:a16="http://schemas.microsoft.com/office/drawing/2014/main" id="{0176A8F0-4333-3105-0E80-AD09B0F21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4510" r="7636" b="14223"/>
          <a:stretch/>
        </p:blipFill>
        <p:spPr bwMode="auto">
          <a:xfrm>
            <a:off x="5948911" y="4841732"/>
            <a:ext cx="676869" cy="655541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Wago stellt Asset Administration Shells (AAS) bereit">
            <a:extLst>
              <a:ext uri="{FF2B5EF4-FFF2-40B4-BE49-F238E27FC236}">
                <a16:creationId xmlns:a16="http://schemas.microsoft.com/office/drawing/2014/main" id="{85545819-B3A8-FD60-918C-D62DBC40B4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4510" r="7636" b="14223"/>
          <a:stretch/>
        </p:blipFill>
        <p:spPr bwMode="auto">
          <a:xfrm>
            <a:off x="5688271" y="2764237"/>
            <a:ext cx="676869" cy="655541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5" name="Gerader Verbinder 94">
            <a:extLst>
              <a:ext uri="{FF2B5EF4-FFF2-40B4-BE49-F238E27FC236}">
                <a16:creationId xmlns:a16="http://schemas.microsoft.com/office/drawing/2014/main" id="{2D48F25E-5194-B281-0361-D7E79826B497}"/>
              </a:ext>
            </a:extLst>
          </p:cNvPr>
          <p:cNvCxnSpPr>
            <a:cxnSpLocks/>
            <a:endCxn id="92" idx="2"/>
          </p:cNvCxnSpPr>
          <p:nvPr/>
        </p:nvCxnSpPr>
        <p:spPr>
          <a:xfrm flipH="1" flipV="1">
            <a:off x="6026706" y="3419778"/>
            <a:ext cx="330353" cy="28206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2" descr="Wago stellt Asset Administration Shells (AAS) bereit">
            <a:extLst>
              <a:ext uri="{FF2B5EF4-FFF2-40B4-BE49-F238E27FC236}">
                <a16:creationId xmlns:a16="http://schemas.microsoft.com/office/drawing/2014/main" id="{A868B391-A924-46BC-69A8-695CC43D7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4510" r="7636" b="14223"/>
          <a:stretch/>
        </p:blipFill>
        <p:spPr bwMode="auto">
          <a:xfrm>
            <a:off x="8549721" y="2505264"/>
            <a:ext cx="676869" cy="655541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8" descr="stp File Extension">
            <a:extLst>
              <a:ext uri="{FF2B5EF4-FFF2-40B4-BE49-F238E27FC236}">
                <a16:creationId xmlns:a16="http://schemas.microsoft.com/office/drawing/2014/main" id="{7E5F9512-C650-2440-C945-34CA0F36F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752" y="2756130"/>
            <a:ext cx="612888" cy="686730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Rechteck 104">
            <a:extLst>
              <a:ext uri="{FF2B5EF4-FFF2-40B4-BE49-F238E27FC236}">
                <a16:creationId xmlns:a16="http://schemas.microsoft.com/office/drawing/2014/main" id="{B3BF9E45-FAAD-0F83-502D-AA74C3FF084F}"/>
              </a:ext>
            </a:extLst>
          </p:cNvPr>
          <p:cNvSpPr/>
          <p:nvPr/>
        </p:nvSpPr>
        <p:spPr>
          <a:xfrm>
            <a:off x="6166501" y="2757849"/>
            <a:ext cx="586216" cy="632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F357D732-25B2-BD37-27F3-FFDFDD0B33AC}"/>
              </a:ext>
            </a:extLst>
          </p:cNvPr>
          <p:cNvSpPr/>
          <p:nvPr/>
        </p:nvSpPr>
        <p:spPr>
          <a:xfrm>
            <a:off x="9092803" y="2516800"/>
            <a:ext cx="586216" cy="632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pic>
        <p:nvPicPr>
          <p:cNvPr id="107" name="Picture 8" descr="stp File Extension">
            <a:extLst>
              <a:ext uri="{FF2B5EF4-FFF2-40B4-BE49-F238E27FC236}">
                <a16:creationId xmlns:a16="http://schemas.microsoft.com/office/drawing/2014/main" id="{0EDA0F81-2CFC-84DF-E07D-3B3EFD87D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460" y="2505264"/>
            <a:ext cx="612888" cy="686730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Rechteck 107">
            <a:extLst>
              <a:ext uri="{FF2B5EF4-FFF2-40B4-BE49-F238E27FC236}">
                <a16:creationId xmlns:a16="http://schemas.microsoft.com/office/drawing/2014/main" id="{E7BA473A-A4BC-F334-53C5-CE739ECB01A1}"/>
              </a:ext>
            </a:extLst>
          </p:cNvPr>
          <p:cNvSpPr/>
          <p:nvPr/>
        </p:nvSpPr>
        <p:spPr>
          <a:xfrm>
            <a:off x="9993567" y="2527519"/>
            <a:ext cx="586216" cy="632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pic>
        <p:nvPicPr>
          <p:cNvPr id="109" name="Picture 4" descr="ssp #fmi #modelica #vecus #digitaltwins #artificialntelligence… | Modelica  Association">
            <a:extLst>
              <a:ext uri="{FF2B5EF4-FFF2-40B4-BE49-F238E27FC236}">
                <a16:creationId xmlns:a16="http://schemas.microsoft.com/office/drawing/2014/main" id="{C6294F26-1EBA-A817-A4DD-F810F6D63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78" b="89897" l="4637" r="94862">
                        <a14:foregroundMark x1="7393" y1="21649" x2="7393" y2="21649"/>
                        <a14:foregroundMark x1="22306" y1="21649" x2="22306" y2="21649"/>
                        <a14:foregroundMark x1="31830" y1="52990" x2="31830" y2="52990"/>
                        <a14:foregroundMark x1="33208" y1="52990" x2="33208" y2="52990"/>
                        <a14:foregroundMark x1="31830" y1="56289" x2="31830" y2="56289"/>
                        <a14:foregroundMark x1="27068" y1="56289" x2="19549" y2="54021"/>
                        <a14:foregroundMark x1="68421" y1="19381" x2="68421" y2="19381"/>
                        <a14:foregroundMark x1="65038" y1="29485" x2="68421" y2="19381"/>
                        <a14:foregroundMark x1="78697" y1="33814" x2="78697" y2="33814"/>
                        <a14:foregroundMark x1="84085" y1="23918" x2="84085" y2="29485"/>
                        <a14:foregroundMark x1="92231" y1="33814" x2="94987" y2="28247"/>
                        <a14:foregroundMark x1="4637" y1="74227" x2="86090" y2="65155"/>
                        <a14:foregroundMark x1="4637" y1="91959" x2="76566" y2="87629"/>
                        <a14:foregroundMark x1="76566" y1="87629" x2="94987" y2="88660"/>
                        <a14:foregroundMark x1="42732" y1="9278" x2="42732" y2="9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017" y="2576291"/>
            <a:ext cx="880140" cy="534923"/>
          </a:xfrm>
          <a:prstGeom prst="rect">
            <a:avLst/>
          </a:prstGeom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0" name="Gerader Verbinder 109">
            <a:extLst>
              <a:ext uri="{FF2B5EF4-FFF2-40B4-BE49-F238E27FC236}">
                <a16:creationId xmlns:a16="http://schemas.microsoft.com/office/drawing/2014/main" id="{8411A242-ED86-6F72-F8E1-BCD26FEEB4FF}"/>
              </a:ext>
            </a:extLst>
          </p:cNvPr>
          <p:cNvCxnSpPr>
            <a:cxnSpLocks/>
            <a:endCxn id="100" idx="2"/>
          </p:cNvCxnSpPr>
          <p:nvPr/>
        </p:nvCxnSpPr>
        <p:spPr>
          <a:xfrm flipH="1" flipV="1">
            <a:off x="8888156" y="3160805"/>
            <a:ext cx="257282" cy="95662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4" name="Picture 2" descr="Wago stellt Asset Administration Shells (AAS) bereit">
            <a:extLst>
              <a:ext uri="{FF2B5EF4-FFF2-40B4-BE49-F238E27FC236}">
                <a16:creationId xmlns:a16="http://schemas.microsoft.com/office/drawing/2014/main" id="{2E11082C-10A6-2F0C-0CC9-9E28CEE791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4510" r="7636" b="14223"/>
          <a:stretch/>
        </p:blipFill>
        <p:spPr bwMode="auto">
          <a:xfrm>
            <a:off x="315835" y="2108696"/>
            <a:ext cx="676869" cy="655541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5" name="Gerader Verbinder 114">
            <a:extLst>
              <a:ext uri="{FF2B5EF4-FFF2-40B4-BE49-F238E27FC236}">
                <a16:creationId xmlns:a16="http://schemas.microsoft.com/office/drawing/2014/main" id="{E617BA4A-823E-CA4A-7A22-17A45246FB42}"/>
              </a:ext>
            </a:extLst>
          </p:cNvPr>
          <p:cNvCxnSpPr>
            <a:cxnSpLocks/>
            <a:endCxn id="114" idx="3"/>
          </p:cNvCxnSpPr>
          <p:nvPr/>
        </p:nvCxnSpPr>
        <p:spPr>
          <a:xfrm flipH="1" flipV="1">
            <a:off x="992704" y="2436467"/>
            <a:ext cx="344704" cy="433962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BE98B045-473C-0C53-D73E-D2A15B6241AC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6287346" y="4575713"/>
            <a:ext cx="70141" cy="266019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Picture 2" descr="GitHub - modelica/fmi-standard: Specification of the Functional Mock-up  Interface (FMI)">
            <a:extLst>
              <a:ext uri="{FF2B5EF4-FFF2-40B4-BE49-F238E27FC236}">
                <a16:creationId xmlns:a16="http://schemas.microsoft.com/office/drawing/2014/main" id="{1DE2587B-8FC1-69CA-211D-3B2490218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8" y="3051661"/>
            <a:ext cx="646214" cy="298357"/>
          </a:xfrm>
          <a:prstGeom prst="rect">
            <a:avLst/>
          </a:prstGeom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Rechteck 118">
            <a:extLst>
              <a:ext uri="{FF2B5EF4-FFF2-40B4-BE49-F238E27FC236}">
                <a16:creationId xmlns:a16="http://schemas.microsoft.com/office/drawing/2014/main" id="{B6C03346-1352-96EF-692A-5B896D9E4EAA}"/>
              </a:ext>
            </a:extLst>
          </p:cNvPr>
          <p:cNvSpPr/>
          <p:nvPr/>
        </p:nvSpPr>
        <p:spPr>
          <a:xfrm>
            <a:off x="382587" y="2587496"/>
            <a:ext cx="586216" cy="632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</a:p>
        </p:txBody>
      </p:sp>
      <p:pic>
        <p:nvPicPr>
          <p:cNvPr id="120" name="Picture 2" descr="Wikidata:RDF - Wikidata">
            <a:extLst>
              <a:ext uri="{FF2B5EF4-FFF2-40B4-BE49-F238E27FC236}">
                <a16:creationId xmlns:a16="http://schemas.microsoft.com/office/drawing/2014/main" id="{6484192C-EF17-11B2-57AA-7A8DB7B99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137" y="4626294"/>
            <a:ext cx="485272" cy="52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oliennummernplatzhalter 84">
            <a:extLst>
              <a:ext uri="{FF2B5EF4-FFF2-40B4-BE49-F238E27FC236}">
                <a16:creationId xmlns:a16="http://schemas.microsoft.com/office/drawing/2014/main" id="{043B08F5-4B8A-6076-2FF5-CC358E12C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D3A024-67FB-42E9-9126-3B9701C7D52D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205F108-F155-92FA-0C43-F292087B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January 26, 2026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7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6F375BC-220B-9CC1-EBC0-550EBC9B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7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634092C-6DAF-B101-F4D8-2D965FDB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role</a:t>
            </a:r>
            <a:r>
              <a:rPr lang="de-DE" dirty="0"/>
              <a:t> of AutomationML in </a:t>
            </a:r>
            <a:r>
              <a:rPr lang="de-DE" dirty="0" err="1"/>
              <a:t>engineering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7F5331E-90D5-4B74-CC5B-DE15E67504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AutomationML </a:t>
            </a:r>
            <a:r>
              <a:rPr lang="de-DE" dirty="0" err="1"/>
              <a:t>solves</a:t>
            </a:r>
            <a:r>
              <a:rPr lang="de-DE" dirty="0"/>
              <a:t> </a:t>
            </a:r>
            <a:r>
              <a:rPr lang="de-DE" dirty="0" err="1"/>
              <a:t>issues</a:t>
            </a:r>
            <a:r>
              <a:rPr lang="de-DE" dirty="0"/>
              <a:t> </a:t>
            </a:r>
            <a:r>
              <a:rPr lang="de-DE" dirty="0" err="1"/>
              <a:t>prevalent</a:t>
            </a:r>
            <a:r>
              <a:rPr lang="de-DE" dirty="0"/>
              <a:t> in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setups</a:t>
            </a:r>
            <a:endParaRPr lang="de-DE" dirty="0"/>
          </a:p>
          <a:p>
            <a:pPr lvl="1"/>
            <a:r>
              <a:rPr lang="de-DE" dirty="0"/>
              <a:t>Common </a:t>
            </a:r>
            <a:r>
              <a:rPr lang="de-DE" dirty="0" err="1"/>
              <a:t>semantic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(not RDF/</a:t>
            </a:r>
            <a:r>
              <a:rPr lang="de-DE" dirty="0" err="1"/>
              <a:t>ontology</a:t>
            </a:r>
            <a:r>
              <a:rPr lang="de-DE" dirty="0"/>
              <a:t> </a:t>
            </a:r>
            <a:r>
              <a:rPr lang="de-DE" dirty="0" err="1"/>
              <a:t>modeling</a:t>
            </a:r>
            <a:r>
              <a:rPr lang="de-DE" dirty="0"/>
              <a:t> </a:t>
            </a:r>
            <a:r>
              <a:rPr lang="de-DE" dirty="0" err="1"/>
              <a:t>necessary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Well </a:t>
            </a:r>
            <a:r>
              <a:rPr lang="de-DE" dirty="0" err="1"/>
              <a:t>defined</a:t>
            </a:r>
            <a:r>
              <a:rPr lang="de-DE" dirty="0"/>
              <a:t> and </a:t>
            </a:r>
            <a:r>
              <a:rPr lang="de-DE" dirty="0" err="1"/>
              <a:t>machine-readable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encoding</a:t>
            </a:r>
            <a:endParaRPr lang="de-DE" dirty="0"/>
          </a:p>
          <a:p>
            <a:pPr lvl="1"/>
            <a:r>
              <a:rPr lang="de-DE" dirty="0" err="1"/>
              <a:t>Compatibility</a:t>
            </a:r>
            <a:r>
              <a:rPr lang="de-DE" dirty="0"/>
              <a:t> to AAS as </a:t>
            </a:r>
            <a:r>
              <a:rPr lang="de-DE" dirty="0" err="1"/>
              <a:t>adressing</a:t>
            </a:r>
            <a:r>
              <a:rPr lang="de-DE" dirty="0"/>
              <a:t> </a:t>
            </a:r>
            <a:r>
              <a:rPr lang="de-DE" dirty="0" err="1"/>
              <a:t>scheme</a:t>
            </a:r>
            <a:r>
              <a:rPr lang="de-DE" dirty="0"/>
              <a:t> </a:t>
            </a:r>
            <a:r>
              <a:rPr lang="de-DE" dirty="0" err="1"/>
              <a:t>defined</a:t>
            </a:r>
            <a:endParaRPr lang="de-DE" dirty="0"/>
          </a:p>
          <a:p>
            <a:r>
              <a:rPr lang="de-DE" dirty="0" err="1"/>
              <a:t>Currently</a:t>
            </a:r>
            <a:r>
              <a:rPr lang="de-DE" dirty="0"/>
              <a:t>,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discussing</a:t>
            </a:r>
            <a:r>
              <a:rPr lang="de-DE" dirty="0"/>
              <a:t> the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technical</a:t>
            </a:r>
            <a:r>
              <a:rPr lang="de-DE" dirty="0"/>
              <a:t> </a:t>
            </a:r>
            <a:r>
              <a:rPr lang="de-DE" dirty="0" err="1"/>
              <a:t>depth</a:t>
            </a:r>
            <a:endParaRPr lang="de-DE" dirty="0"/>
          </a:p>
          <a:p>
            <a:pPr lvl="1"/>
            <a:r>
              <a:rPr lang="de-DE" dirty="0"/>
              <a:t>AAS </a:t>
            </a:r>
            <a:r>
              <a:rPr lang="de-DE" dirty="0" err="1"/>
              <a:t>based</a:t>
            </a:r>
            <a:r>
              <a:rPr lang="de-DE" dirty="0"/>
              <a:t> versus </a:t>
            </a:r>
            <a:r>
              <a:rPr lang="de-DE" dirty="0" err="1"/>
              <a:t>Eclipse</a:t>
            </a:r>
            <a:r>
              <a:rPr lang="de-DE" dirty="0"/>
              <a:t> </a:t>
            </a:r>
            <a:r>
              <a:rPr lang="de-DE" dirty="0" err="1"/>
              <a:t>Dataspace</a:t>
            </a:r>
            <a:r>
              <a:rPr lang="de-DE" dirty="0"/>
              <a:t> Connector 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solutions</a:t>
            </a:r>
            <a:endParaRPr lang="de-DE" dirty="0"/>
          </a:p>
          <a:p>
            <a:pPr lvl="1"/>
            <a:r>
              <a:rPr lang="de-DE" dirty="0"/>
              <a:t>Payload </a:t>
            </a:r>
            <a:r>
              <a:rPr lang="de-DE" dirty="0" err="1"/>
              <a:t>unification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dependent</a:t>
            </a:r>
            <a:endParaRPr lang="de-DE" dirty="0"/>
          </a:p>
          <a:p>
            <a:pPr lvl="1"/>
            <a:r>
              <a:rPr lang="de-DE" dirty="0"/>
              <a:t>Engineering still in the </a:t>
            </a:r>
            <a:r>
              <a:rPr lang="de-DE" dirty="0" err="1"/>
              <a:t>phase</a:t>
            </a:r>
            <a:r>
              <a:rPr lang="de-DE" dirty="0"/>
              <a:t> of </a:t>
            </a:r>
            <a:r>
              <a:rPr lang="de-DE" dirty="0" err="1"/>
              <a:t>stabilising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8A4788-F833-81A2-8A6A-AF53F25141F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47ABD-462B-46D8-9A58-FF0EF795710F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77D470E-3BE5-A695-3CFE-57644B53F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AutomationML e.V. | office@automationml.org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9115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9C18E72-5E8B-CCA9-4CBC-21C35DC2B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8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146CE1F-B92B-ABA6-E80F-F57438BCE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future</a:t>
            </a:r>
            <a:r>
              <a:rPr lang="de-DE" dirty="0"/>
              <a:t> of </a:t>
            </a:r>
            <a:r>
              <a:rPr lang="de-DE" dirty="0" err="1"/>
              <a:t>industrial</a:t>
            </a:r>
            <a:r>
              <a:rPr lang="de-DE" dirty="0"/>
              <a:t> </a:t>
            </a:r>
            <a:r>
              <a:rPr lang="de-DE" dirty="0" err="1"/>
              <a:t>engineering</a:t>
            </a:r>
            <a:r>
              <a:rPr lang="de-DE" dirty="0"/>
              <a:t>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5118025-6FD8-6318-FA28-B815F49971B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Engineering </a:t>
            </a:r>
            <a:r>
              <a:rPr lang="de-DE" dirty="0" err="1"/>
              <a:t>chains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due for a change</a:t>
            </a:r>
          </a:p>
          <a:p>
            <a:r>
              <a:rPr lang="de-DE" dirty="0"/>
              <a:t>The </a:t>
            </a:r>
            <a:r>
              <a:rPr lang="de-DE" dirty="0" err="1"/>
              <a:t>advent</a:t>
            </a:r>
            <a:r>
              <a:rPr lang="de-DE" dirty="0"/>
              <a:t> of </a:t>
            </a:r>
            <a:r>
              <a:rPr lang="de-DE" dirty="0" err="1"/>
              <a:t>industrial</a:t>
            </a:r>
            <a:r>
              <a:rPr lang="de-DE" dirty="0"/>
              <a:t> AI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prone</a:t>
            </a:r>
            <a:r>
              <a:rPr lang="de-DE" dirty="0"/>
              <a:t> to bring </a:t>
            </a:r>
            <a:r>
              <a:rPr lang="de-DE" dirty="0" err="1"/>
              <a:t>changes</a:t>
            </a:r>
            <a:endParaRPr lang="de-DE" dirty="0"/>
          </a:p>
          <a:p>
            <a:r>
              <a:rPr lang="de-DE" dirty="0" err="1"/>
              <a:t>Procurement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driven</a:t>
            </a:r>
            <a:r>
              <a:rPr lang="de-DE" dirty="0"/>
              <a:t> by AI </a:t>
            </a:r>
            <a:r>
              <a:rPr lang="de-DE" dirty="0" err="1"/>
              <a:t>solutin</a:t>
            </a:r>
            <a:r>
              <a:rPr lang="de-DE" dirty="0"/>
              <a:t> </a:t>
            </a:r>
            <a:r>
              <a:rPr lang="de-DE" dirty="0" err="1"/>
              <a:t>finding</a:t>
            </a:r>
            <a:endParaRPr lang="de-DE" dirty="0"/>
          </a:p>
          <a:p>
            <a:r>
              <a:rPr lang="de-DE" dirty="0"/>
              <a:t>For AI </a:t>
            </a:r>
            <a:r>
              <a:rPr lang="de-DE" dirty="0" err="1"/>
              <a:t>agents</a:t>
            </a:r>
            <a:r>
              <a:rPr lang="de-DE" dirty="0"/>
              <a:t>, </a:t>
            </a:r>
            <a:r>
              <a:rPr lang="de-DE" dirty="0" err="1"/>
              <a:t>structured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very</a:t>
            </a:r>
            <a:r>
              <a:rPr lang="de-DE" dirty="0"/>
              <a:t> relevant </a:t>
            </a:r>
            <a:r>
              <a:rPr lang="de-DE" dirty="0" err="1"/>
              <a:t>cost</a:t>
            </a:r>
            <a:r>
              <a:rPr lang="de-DE" dirty="0"/>
              <a:t> </a:t>
            </a:r>
            <a:r>
              <a:rPr lang="de-DE" dirty="0" err="1"/>
              <a:t>saver</a:t>
            </a:r>
            <a:endParaRPr lang="de-DE" dirty="0"/>
          </a:p>
          <a:p>
            <a:endParaRPr lang="de-DE" dirty="0"/>
          </a:p>
          <a:p>
            <a:r>
              <a:rPr lang="de-DE" dirty="0"/>
              <a:t>Having AutomationML </a:t>
            </a:r>
            <a:r>
              <a:rPr lang="de-DE" dirty="0" err="1"/>
              <a:t>device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become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relevant the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traction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spaces</a:t>
            </a:r>
            <a:r>
              <a:rPr lang="de-DE" dirty="0"/>
              <a:t> and </a:t>
            </a:r>
            <a:r>
              <a:rPr lang="de-DE" dirty="0" err="1"/>
              <a:t>industrial</a:t>
            </a:r>
            <a:r>
              <a:rPr lang="de-DE" dirty="0"/>
              <a:t> AI </a:t>
            </a:r>
            <a:r>
              <a:rPr lang="de-DE" dirty="0" err="1"/>
              <a:t>get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326731-A0C5-841E-BF13-A039279744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47ABD-462B-46D8-9A58-FF0EF795710F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B3B1458-3181-9EDD-2EE1-DBF3004FE0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AutomationML e.V. | office@automationml.org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44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0533A62-91BB-4A2E-E10F-B13D3D4DA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9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E80174E-C6AA-FB82-93CB-FF7A42B2A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future</a:t>
            </a:r>
            <a:r>
              <a:rPr lang="de-DE" dirty="0"/>
              <a:t> of </a:t>
            </a:r>
            <a:r>
              <a:rPr lang="de-DE" dirty="0" err="1"/>
              <a:t>industrial</a:t>
            </a:r>
            <a:r>
              <a:rPr lang="de-DE" dirty="0"/>
              <a:t> </a:t>
            </a:r>
            <a:r>
              <a:rPr lang="de-DE" dirty="0" err="1"/>
              <a:t>engineering</a:t>
            </a:r>
            <a:r>
              <a:rPr lang="de-DE" dirty="0"/>
              <a:t>?</a:t>
            </a:r>
          </a:p>
        </p:txBody>
      </p:sp>
      <p:pic>
        <p:nvPicPr>
          <p:cNvPr id="9" name="Inhaltsplatzhalter 8" descr="Schuljunge Silhouette">
            <a:extLst>
              <a:ext uri="{FF2B5EF4-FFF2-40B4-BE49-F238E27FC236}">
                <a16:creationId xmlns:a16="http://schemas.microsoft.com/office/drawing/2014/main" id="{4BA7B79C-E6FD-B220-0570-73468D1D417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33406" y="1689171"/>
            <a:ext cx="914400" cy="914400"/>
          </a:xfr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A2C3299-3135-5A9E-D1A1-CA04AA8D08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47ABD-462B-46D8-9A58-FF0EF795710F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BC020C4-4CF7-2F54-5DBA-3C086298E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AutomationML e.V. | office@automationml.org</a:t>
            </a:r>
            <a:endParaRPr lang="de-DE"/>
          </a:p>
        </p:txBody>
      </p:sp>
      <p:pic>
        <p:nvPicPr>
          <p:cNvPr id="11" name="Grafik 10" descr="Illustrator mit einfarbiger Füllung">
            <a:extLst>
              <a:ext uri="{FF2B5EF4-FFF2-40B4-BE49-F238E27FC236}">
                <a16:creationId xmlns:a16="http://schemas.microsoft.com/office/drawing/2014/main" id="{8A90233C-5C5E-6BCC-9BCE-1EBBCECE23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6583" y="4483091"/>
            <a:ext cx="914400" cy="914400"/>
          </a:xfrm>
          <a:prstGeom prst="rect">
            <a:avLst/>
          </a:prstGeom>
        </p:spPr>
      </p:pic>
      <p:pic>
        <p:nvPicPr>
          <p:cNvPr id="13" name="Grafik 12" descr="Roboterhand mit einfarbiger Füllung">
            <a:extLst>
              <a:ext uri="{FF2B5EF4-FFF2-40B4-BE49-F238E27FC236}">
                <a16:creationId xmlns:a16="http://schemas.microsoft.com/office/drawing/2014/main" id="{2449CB8B-C07C-181C-7E24-3F5A099E91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1035" y="2814162"/>
            <a:ext cx="914400" cy="914400"/>
          </a:xfrm>
          <a:prstGeom prst="rect">
            <a:avLst/>
          </a:prstGeom>
        </p:spPr>
      </p:pic>
      <p:pic>
        <p:nvPicPr>
          <p:cNvPr id="15" name="Grafik 14" descr="Warenkorb mit einfarbiger Füllung">
            <a:extLst>
              <a:ext uri="{FF2B5EF4-FFF2-40B4-BE49-F238E27FC236}">
                <a16:creationId xmlns:a16="http://schemas.microsoft.com/office/drawing/2014/main" id="{A92E02DE-71CC-C60F-09AE-4A5F4FFAB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50449" y="4487715"/>
            <a:ext cx="914400" cy="914400"/>
          </a:xfrm>
          <a:prstGeom prst="rect">
            <a:avLst/>
          </a:prstGeom>
        </p:spPr>
      </p:pic>
      <p:pic>
        <p:nvPicPr>
          <p:cNvPr id="17" name="Grafik 16" descr="Tools mit einfarbiger Füllung">
            <a:extLst>
              <a:ext uri="{FF2B5EF4-FFF2-40B4-BE49-F238E27FC236}">
                <a16:creationId xmlns:a16="http://schemas.microsoft.com/office/drawing/2014/main" id="{32B5D963-3C9A-804F-B4F2-81C392FAD4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93778" y="3883821"/>
            <a:ext cx="914400" cy="914400"/>
          </a:xfrm>
          <a:prstGeom prst="rect">
            <a:avLst/>
          </a:prstGeom>
        </p:spPr>
      </p:pic>
      <p:pic>
        <p:nvPicPr>
          <p:cNvPr id="23" name="Grafik 22" descr="Illustrator mit einfarbiger Füllung">
            <a:extLst>
              <a:ext uri="{FF2B5EF4-FFF2-40B4-BE49-F238E27FC236}">
                <a16:creationId xmlns:a16="http://schemas.microsoft.com/office/drawing/2014/main" id="{66121681-4AAC-72D2-6400-E04D320D4B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2717" y="3606254"/>
            <a:ext cx="914400" cy="914400"/>
          </a:xfrm>
          <a:prstGeom prst="rect">
            <a:avLst/>
          </a:prstGeom>
        </p:spPr>
      </p:pic>
      <p:pic>
        <p:nvPicPr>
          <p:cNvPr id="25" name="Grafik 24" descr="Illustrator mit einfarbiger Füllung">
            <a:extLst>
              <a:ext uri="{FF2B5EF4-FFF2-40B4-BE49-F238E27FC236}">
                <a16:creationId xmlns:a16="http://schemas.microsoft.com/office/drawing/2014/main" id="{5531DAFB-6754-BE28-D968-D19DB2E4A3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9337" y="2467082"/>
            <a:ext cx="914400" cy="914400"/>
          </a:xfrm>
          <a:prstGeom prst="rect">
            <a:avLst/>
          </a:prstGeom>
        </p:spPr>
      </p:pic>
      <p:sp>
        <p:nvSpPr>
          <p:cNvPr id="26" name="Pfeil: nach rechts 25">
            <a:extLst>
              <a:ext uri="{FF2B5EF4-FFF2-40B4-BE49-F238E27FC236}">
                <a16:creationId xmlns:a16="http://schemas.microsoft.com/office/drawing/2014/main" id="{25FEA8F8-19CA-2D2C-FB40-02F019AB2CB5}"/>
              </a:ext>
            </a:extLst>
          </p:cNvPr>
          <p:cNvSpPr/>
          <p:nvPr/>
        </p:nvSpPr>
        <p:spPr>
          <a:xfrm rot="10312175">
            <a:off x="2338821" y="2346522"/>
            <a:ext cx="2570767" cy="1644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Pfeil: nach rechts 27">
            <a:extLst>
              <a:ext uri="{FF2B5EF4-FFF2-40B4-BE49-F238E27FC236}">
                <a16:creationId xmlns:a16="http://schemas.microsoft.com/office/drawing/2014/main" id="{A7AD6C89-3071-8EE6-24AF-E345E2A4D8C0}"/>
              </a:ext>
            </a:extLst>
          </p:cNvPr>
          <p:cNvSpPr/>
          <p:nvPr/>
        </p:nvSpPr>
        <p:spPr>
          <a:xfrm rot="21071912">
            <a:off x="2340085" y="2613991"/>
            <a:ext cx="2570767" cy="1644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" name="Pfeil: nach rechts 29">
            <a:extLst>
              <a:ext uri="{FF2B5EF4-FFF2-40B4-BE49-F238E27FC236}">
                <a16:creationId xmlns:a16="http://schemas.microsoft.com/office/drawing/2014/main" id="{5F0138C0-37E2-07AC-723D-0858B609FE5D}"/>
              </a:ext>
            </a:extLst>
          </p:cNvPr>
          <p:cNvSpPr/>
          <p:nvPr/>
        </p:nvSpPr>
        <p:spPr>
          <a:xfrm rot="8968455">
            <a:off x="2905793" y="3178541"/>
            <a:ext cx="2096781" cy="1856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Pfeil: nach rechts 33">
            <a:extLst>
              <a:ext uri="{FF2B5EF4-FFF2-40B4-BE49-F238E27FC236}">
                <a16:creationId xmlns:a16="http://schemas.microsoft.com/office/drawing/2014/main" id="{CF1B884A-18CF-49D6-2C43-57DD0F103A35}"/>
              </a:ext>
            </a:extLst>
          </p:cNvPr>
          <p:cNvSpPr/>
          <p:nvPr/>
        </p:nvSpPr>
        <p:spPr>
          <a:xfrm rot="19731516">
            <a:off x="3058193" y="3330941"/>
            <a:ext cx="2096781" cy="1856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6" name="Pfeil: nach rechts 35">
            <a:extLst>
              <a:ext uri="{FF2B5EF4-FFF2-40B4-BE49-F238E27FC236}">
                <a16:creationId xmlns:a16="http://schemas.microsoft.com/office/drawing/2014/main" id="{CF425E4E-3A03-4E3E-FC29-54C1413B3B66}"/>
              </a:ext>
            </a:extLst>
          </p:cNvPr>
          <p:cNvSpPr/>
          <p:nvPr/>
        </p:nvSpPr>
        <p:spPr>
          <a:xfrm rot="6826587">
            <a:off x="4086782" y="3788007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Pfeil: nach rechts 37">
            <a:extLst>
              <a:ext uri="{FF2B5EF4-FFF2-40B4-BE49-F238E27FC236}">
                <a16:creationId xmlns:a16="http://schemas.microsoft.com/office/drawing/2014/main" id="{08881D71-2B00-AF95-7168-6F69243181E7}"/>
              </a:ext>
            </a:extLst>
          </p:cNvPr>
          <p:cNvSpPr/>
          <p:nvPr/>
        </p:nvSpPr>
        <p:spPr>
          <a:xfrm rot="17604072">
            <a:off x="4329726" y="3824701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Pfeil: nach rechts 39">
            <a:extLst>
              <a:ext uri="{FF2B5EF4-FFF2-40B4-BE49-F238E27FC236}">
                <a16:creationId xmlns:a16="http://schemas.microsoft.com/office/drawing/2014/main" id="{9EFD0733-69A6-B77E-49DE-59634B534274}"/>
              </a:ext>
            </a:extLst>
          </p:cNvPr>
          <p:cNvSpPr/>
          <p:nvPr/>
        </p:nvSpPr>
        <p:spPr>
          <a:xfrm rot="4204331">
            <a:off x="5425636" y="3824700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Pfeil: nach rechts 41">
            <a:extLst>
              <a:ext uri="{FF2B5EF4-FFF2-40B4-BE49-F238E27FC236}">
                <a16:creationId xmlns:a16="http://schemas.microsoft.com/office/drawing/2014/main" id="{35AE786E-FBEF-8A92-06B4-1121FF926D92}"/>
              </a:ext>
            </a:extLst>
          </p:cNvPr>
          <p:cNvSpPr/>
          <p:nvPr/>
        </p:nvSpPr>
        <p:spPr>
          <a:xfrm rot="14963637">
            <a:off x="5634134" y="3749983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Pfeil: nach rechts 43">
            <a:extLst>
              <a:ext uri="{FF2B5EF4-FFF2-40B4-BE49-F238E27FC236}">
                <a16:creationId xmlns:a16="http://schemas.microsoft.com/office/drawing/2014/main" id="{4FB9E50F-CB09-7960-B9F5-6FE166B71EB9}"/>
              </a:ext>
            </a:extLst>
          </p:cNvPr>
          <p:cNvSpPr/>
          <p:nvPr/>
        </p:nvSpPr>
        <p:spPr>
          <a:xfrm rot="2485646">
            <a:off x="6366731" y="3327947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Pfeil: nach rechts 45">
            <a:extLst>
              <a:ext uri="{FF2B5EF4-FFF2-40B4-BE49-F238E27FC236}">
                <a16:creationId xmlns:a16="http://schemas.microsoft.com/office/drawing/2014/main" id="{94C9303F-6C1A-5115-21A5-32CF712ED7BF}"/>
              </a:ext>
            </a:extLst>
          </p:cNvPr>
          <p:cNvSpPr/>
          <p:nvPr/>
        </p:nvSpPr>
        <p:spPr>
          <a:xfrm rot="19614219">
            <a:off x="8558967" y="3702802"/>
            <a:ext cx="1231660" cy="1843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D37C7453-68CC-9121-DFFE-5E58EB03E2BC}"/>
              </a:ext>
            </a:extLst>
          </p:cNvPr>
          <p:cNvSpPr txBox="1"/>
          <p:nvPr/>
        </p:nvSpPr>
        <p:spPr>
          <a:xfrm>
            <a:off x="5153549" y="2501574"/>
            <a:ext cx="1024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Factory</a:t>
            </a:r>
            <a:br>
              <a:rPr lang="de-DE" b="1" dirty="0"/>
            </a:br>
            <a:r>
              <a:rPr lang="de-DE" b="1" dirty="0"/>
              <a:t>Owner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4CED46CF-626B-D396-41BA-C74F71A62C58}"/>
              </a:ext>
            </a:extLst>
          </p:cNvPr>
          <p:cNvSpPr txBox="1"/>
          <p:nvPr/>
        </p:nvSpPr>
        <p:spPr>
          <a:xfrm>
            <a:off x="880292" y="3275772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CAD Software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EE645221-91F7-9ED9-7C17-C967057DC6E0}"/>
              </a:ext>
            </a:extLst>
          </p:cNvPr>
          <p:cNvSpPr txBox="1"/>
          <p:nvPr/>
        </p:nvSpPr>
        <p:spPr>
          <a:xfrm>
            <a:off x="1724031" y="4418188"/>
            <a:ext cx="186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ECAD Software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F037D95B-8D4B-49F1-FECF-D476F6D29A3F}"/>
              </a:ext>
            </a:extLst>
          </p:cNvPr>
          <p:cNvSpPr txBox="1"/>
          <p:nvPr/>
        </p:nvSpPr>
        <p:spPr>
          <a:xfrm>
            <a:off x="3471036" y="5267300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PLC </a:t>
            </a:r>
            <a:r>
              <a:rPr lang="de-DE" b="1" dirty="0" err="1"/>
              <a:t>Programming</a:t>
            </a:r>
            <a:endParaRPr lang="de-DE" b="1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4FF35048-CABF-3F2D-4575-EE8F8FCAA4F6}"/>
              </a:ext>
            </a:extLst>
          </p:cNvPr>
          <p:cNvSpPr txBox="1"/>
          <p:nvPr/>
        </p:nvSpPr>
        <p:spPr>
          <a:xfrm>
            <a:off x="5815042" y="5264043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Purchasing</a:t>
            </a:r>
            <a:endParaRPr lang="de-DE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E1C5DAE-E130-27DC-9E6C-CC225161A268}"/>
              </a:ext>
            </a:extLst>
          </p:cNvPr>
          <p:cNvSpPr txBox="1"/>
          <p:nvPr/>
        </p:nvSpPr>
        <p:spPr>
          <a:xfrm>
            <a:off x="7237226" y="4710786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Commissioning</a:t>
            </a:r>
            <a:endParaRPr lang="de-DE" b="1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D6831775-0D74-34C8-D606-CFCA8A206B16}"/>
              </a:ext>
            </a:extLst>
          </p:cNvPr>
          <p:cNvSpPr txBox="1"/>
          <p:nvPr/>
        </p:nvSpPr>
        <p:spPr>
          <a:xfrm>
            <a:off x="9334057" y="3610297"/>
            <a:ext cx="2100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Running </a:t>
            </a:r>
            <a:r>
              <a:rPr lang="de-DE" b="1" dirty="0" err="1"/>
              <a:t>Machine</a:t>
            </a:r>
            <a:endParaRPr lang="de-DE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5AC0FD2B-AE29-F1B0-48DC-683CB997FBEB}"/>
              </a:ext>
            </a:extLst>
          </p:cNvPr>
          <p:cNvSpPr txBox="1"/>
          <p:nvPr/>
        </p:nvSpPr>
        <p:spPr>
          <a:xfrm>
            <a:off x="2599325" y="1984143"/>
            <a:ext cx="1354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Requirements</a:t>
            </a:r>
            <a:endParaRPr lang="de-DE" sz="1400" dirty="0"/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366D32A4-DDCE-CC98-58EF-45CA8372685A}"/>
              </a:ext>
            </a:extLst>
          </p:cNvPr>
          <p:cNvSpPr txBox="1"/>
          <p:nvPr/>
        </p:nvSpPr>
        <p:spPr>
          <a:xfrm>
            <a:off x="2744598" y="2901152"/>
            <a:ext cx="1135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CAD Model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2B7ACFB3-4F54-C670-4876-8659B04A551D}"/>
              </a:ext>
            </a:extLst>
          </p:cNvPr>
          <p:cNvSpPr txBox="1"/>
          <p:nvPr/>
        </p:nvSpPr>
        <p:spPr>
          <a:xfrm>
            <a:off x="3414089" y="3802781"/>
            <a:ext cx="1207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CAD + ECAD</a:t>
            </a:r>
            <a:br>
              <a:rPr lang="de-DE" sz="1400" dirty="0"/>
            </a:br>
            <a:r>
              <a:rPr lang="de-DE" sz="1400" dirty="0"/>
              <a:t>Model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35C30806-56BE-6023-21BE-BA23EA11CB07}"/>
              </a:ext>
            </a:extLst>
          </p:cNvPr>
          <p:cNvSpPr txBox="1"/>
          <p:nvPr/>
        </p:nvSpPr>
        <p:spPr>
          <a:xfrm rot="17629780">
            <a:off x="4350870" y="3789515"/>
            <a:ext cx="1992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CAD+ECAD+PLC </a:t>
            </a:r>
            <a:r>
              <a:rPr lang="de-DE" sz="1200" dirty="0" err="1"/>
              <a:t>Program</a:t>
            </a:r>
            <a:endParaRPr lang="de-DE" sz="1200" dirty="0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6A4A721A-8EB0-4F7D-3628-1E98C787EAD1}"/>
              </a:ext>
            </a:extLst>
          </p:cNvPr>
          <p:cNvSpPr txBox="1"/>
          <p:nvPr/>
        </p:nvSpPr>
        <p:spPr>
          <a:xfrm rot="4155318">
            <a:off x="5741829" y="3991495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BOM</a:t>
            </a: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62D22060-3F77-8DBA-0F48-5AF3D14D654D}"/>
              </a:ext>
            </a:extLst>
          </p:cNvPr>
          <p:cNvSpPr txBox="1"/>
          <p:nvPr/>
        </p:nvSpPr>
        <p:spPr>
          <a:xfrm rot="4155318">
            <a:off x="6329446" y="3766645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Parts</a:t>
            </a:r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8B0C0859-C9B0-A98F-E8BB-D53AA75805EA}"/>
              </a:ext>
            </a:extLst>
          </p:cNvPr>
          <p:cNvSpPr txBox="1"/>
          <p:nvPr/>
        </p:nvSpPr>
        <p:spPr>
          <a:xfrm rot="2482987">
            <a:off x="5980857" y="3434055"/>
            <a:ext cx="1992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Parts + CAD + ECAD + PLC</a:t>
            </a:r>
          </a:p>
        </p:txBody>
      </p:sp>
    </p:spTree>
    <p:extLst>
      <p:ext uri="{BB962C8B-B14F-4D97-AF65-F5344CB8AC3E}">
        <p14:creationId xmlns:p14="http://schemas.microsoft.com/office/powerpoint/2010/main" val="1774406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41696-57A5-35EE-C5DE-0CCBA41A5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55C56D2-A430-375A-3FD4-3336CE05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10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65908EA-2BE5-4E88-5BD5-95931DF98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future</a:t>
            </a:r>
            <a:r>
              <a:rPr lang="de-DE" dirty="0"/>
              <a:t> of </a:t>
            </a:r>
            <a:r>
              <a:rPr lang="de-DE" dirty="0" err="1"/>
              <a:t>industrial</a:t>
            </a:r>
            <a:r>
              <a:rPr lang="de-DE" dirty="0"/>
              <a:t> </a:t>
            </a:r>
            <a:r>
              <a:rPr lang="de-DE" dirty="0" err="1"/>
              <a:t>engineering</a:t>
            </a:r>
            <a:r>
              <a:rPr lang="de-DE" dirty="0"/>
              <a:t>?</a:t>
            </a:r>
          </a:p>
        </p:txBody>
      </p:sp>
      <p:pic>
        <p:nvPicPr>
          <p:cNvPr id="9" name="Inhaltsplatzhalter 8" descr="Schuljunge Silhouette">
            <a:extLst>
              <a:ext uri="{FF2B5EF4-FFF2-40B4-BE49-F238E27FC236}">
                <a16:creationId xmlns:a16="http://schemas.microsoft.com/office/drawing/2014/main" id="{712C3E55-753B-F29C-4CB4-AACDF42FBA0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4849" y="1367795"/>
            <a:ext cx="914400" cy="914400"/>
          </a:xfr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FB355F-92E1-1987-59C9-88C3D865201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47ABD-462B-46D8-9A58-FF0EF795710F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52886D-05F7-BE5C-FF3C-FF0EDC118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AutomationML e.V. | office@automationml.org</a:t>
            </a:r>
            <a:endParaRPr lang="de-DE"/>
          </a:p>
        </p:txBody>
      </p:sp>
      <p:pic>
        <p:nvPicPr>
          <p:cNvPr id="11" name="Grafik 10" descr="Illustrator mit einfarbiger Füllung">
            <a:extLst>
              <a:ext uri="{FF2B5EF4-FFF2-40B4-BE49-F238E27FC236}">
                <a16:creationId xmlns:a16="http://schemas.microsoft.com/office/drawing/2014/main" id="{5C5C9966-2B95-DE81-78AB-1B4EE0D95B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6583" y="5175075"/>
            <a:ext cx="914400" cy="914400"/>
          </a:xfrm>
          <a:prstGeom prst="rect">
            <a:avLst/>
          </a:prstGeom>
        </p:spPr>
      </p:pic>
      <p:pic>
        <p:nvPicPr>
          <p:cNvPr id="13" name="Grafik 12" descr="Roboterhand mit einfarbiger Füllung">
            <a:extLst>
              <a:ext uri="{FF2B5EF4-FFF2-40B4-BE49-F238E27FC236}">
                <a16:creationId xmlns:a16="http://schemas.microsoft.com/office/drawing/2014/main" id="{C3434665-59F4-E10E-E91D-9147E43BC4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1292" y="3934515"/>
            <a:ext cx="914400" cy="914400"/>
          </a:xfrm>
          <a:prstGeom prst="rect">
            <a:avLst/>
          </a:prstGeom>
        </p:spPr>
      </p:pic>
      <p:pic>
        <p:nvPicPr>
          <p:cNvPr id="15" name="Grafik 14" descr="Warenkorb mit einfarbiger Füllung">
            <a:extLst>
              <a:ext uri="{FF2B5EF4-FFF2-40B4-BE49-F238E27FC236}">
                <a16:creationId xmlns:a16="http://schemas.microsoft.com/office/drawing/2014/main" id="{4BA4D93C-B1E2-9982-0322-9F8C57F9E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50449" y="5179699"/>
            <a:ext cx="914400" cy="914400"/>
          </a:xfrm>
          <a:prstGeom prst="rect">
            <a:avLst/>
          </a:prstGeom>
        </p:spPr>
      </p:pic>
      <p:pic>
        <p:nvPicPr>
          <p:cNvPr id="17" name="Grafik 16" descr="Tools mit einfarbiger Füllung">
            <a:extLst>
              <a:ext uri="{FF2B5EF4-FFF2-40B4-BE49-F238E27FC236}">
                <a16:creationId xmlns:a16="http://schemas.microsoft.com/office/drawing/2014/main" id="{40AA2C7E-B206-FFA9-85C6-552E1E9A5A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34035" y="5004174"/>
            <a:ext cx="914400" cy="914400"/>
          </a:xfrm>
          <a:prstGeom prst="rect">
            <a:avLst/>
          </a:prstGeom>
        </p:spPr>
      </p:pic>
      <p:pic>
        <p:nvPicPr>
          <p:cNvPr id="23" name="Grafik 22" descr="Illustrator mit einfarbiger Füllung">
            <a:extLst>
              <a:ext uri="{FF2B5EF4-FFF2-40B4-BE49-F238E27FC236}">
                <a16:creationId xmlns:a16="http://schemas.microsoft.com/office/drawing/2014/main" id="{2ACB7062-8ED5-ABC0-4265-696C3ADC97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2717" y="4298238"/>
            <a:ext cx="914400" cy="914400"/>
          </a:xfrm>
          <a:prstGeom prst="rect">
            <a:avLst/>
          </a:prstGeom>
        </p:spPr>
      </p:pic>
      <p:pic>
        <p:nvPicPr>
          <p:cNvPr id="25" name="Grafik 24" descr="Illustrator mit einfarbiger Füllung">
            <a:extLst>
              <a:ext uri="{FF2B5EF4-FFF2-40B4-BE49-F238E27FC236}">
                <a16:creationId xmlns:a16="http://schemas.microsoft.com/office/drawing/2014/main" id="{E4E2F64B-5BA3-7776-5D65-F222B475BF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9337" y="3159066"/>
            <a:ext cx="914400" cy="914400"/>
          </a:xfrm>
          <a:prstGeom prst="rect">
            <a:avLst/>
          </a:prstGeom>
        </p:spPr>
      </p:pic>
      <p:sp>
        <p:nvSpPr>
          <p:cNvPr id="26" name="Pfeil: nach rechts 25">
            <a:extLst>
              <a:ext uri="{FF2B5EF4-FFF2-40B4-BE49-F238E27FC236}">
                <a16:creationId xmlns:a16="http://schemas.microsoft.com/office/drawing/2014/main" id="{3513EB33-4FE7-D6CB-38E1-D4BF9CD7267E}"/>
              </a:ext>
            </a:extLst>
          </p:cNvPr>
          <p:cNvSpPr/>
          <p:nvPr/>
        </p:nvSpPr>
        <p:spPr>
          <a:xfrm rot="10312175">
            <a:off x="2338821" y="3038506"/>
            <a:ext cx="2570767" cy="1644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Pfeil: nach rechts 27">
            <a:extLst>
              <a:ext uri="{FF2B5EF4-FFF2-40B4-BE49-F238E27FC236}">
                <a16:creationId xmlns:a16="http://schemas.microsoft.com/office/drawing/2014/main" id="{F48F3C16-E155-FD46-6536-D1B793946C8D}"/>
              </a:ext>
            </a:extLst>
          </p:cNvPr>
          <p:cNvSpPr/>
          <p:nvPr/>
        </p:nvSpPr>
        <p:spPr>
          <a:xfrm rot="21071912">
            <a:off x="2340085" y="3305975"/>
            <a:ext cx="2570767" cy="1644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" name="Pfeil: nach rechts 29">
            <a:extLst>
              <a:ext uri="{FF2B5EF4-FFF2-40B4-BE49-F238E27FC236}">
                <a16:creationId xmlns:a16="http://schemas.microsoft.com/office/drawing/2014/main" id="{325D67DE-3550-707E-E71D-041C502CF834}"/>
              </a:ext>
            </a:extLst>
          </p:cNvPr>
          <p:cNvSpPr/>
          <p:nvPr/>
        </p:nvSpPr>
        <p:spPr>
          <a:xfrm rot="8968455">
            <a:off x="2905793" y="3870525"/>
            <a:ext cx="2096781" cy="1856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Pfeil: nach rechts 33">
            <a:extLst>
              <a:ext uri="{FF2B5EF4-FFF2-40B4-BE49-F238E27FC236}">
                <a16:creationId xmlns:a16="http://schemas.microsoft.com/office/drawing/2014/main" id="{8CF6D6FC-3A46-3A28-3401-47AE4C45E602}"/>
              </a:ext>
            </a:extLst>
          </p:cNvPr>
          <p:cNvSpPr/>
          <p:nvPr/>
        </p:nvSpPr>
        <p:spPr>
          <a:xfrm rot="19731516">
            <a:off x="3058193" y="4022925"/>
            <a:ext cx="2096781" cy="1856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6" name="Pfeil: nach rechts 35">
            <a:extLst>
              <a:ext uri="{FF2B5EF4-FFF2-40B4-BE49-F238E27FC236}">
                <a16:creationId xmlns:a16="http://schemas.microsoft.com/office/drawing/2014/main" id="{C9B5B91D-0D56-D0A8-7FB9-18B69841E3B9}"/>
              </a:ext>
            </a:extLst>
          </p:cNvPr>
          <p:cNvSpPr/>
          <p:nvPr/>
        </p:nvSpPr>
        <p:spPr>
          <a:xfrm rot="6826587">
            <a:off x="4086782" y="4479991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Pfeil: nach rechts 37">
            <a:extLst>
              <a:ext uri="{FF2B5EF4-FFF2-40B4-BE49-F238E27FC236}">
                <a16:creationId xmlns:a16="http://schemas.microsoft.com/office/drawing/2014/main" id="{11A5E1D0-952C-69F5-8B73-1FC079716097}"/>
              </a:ext>
            </a:extLst>
          </p:cNvPr>
          <p:cNvSpPr/>
          <p:nvPr/>
        </p:nvSpPr>
        <p:spPr>
          <a:xfrm rot="17604072">
            <a:off x="4329726" y="4516685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Pfeil: nach rechts 39">
            <a:extLst>
              <a:ext uri="{FF2B5EF4-FFF2-40B4-BE49-F238E27FC236}">
                <a16:creationId xmlns:a16="http://schemas.microsoft.com/office/drawing/2014/main" id="{8B56216A-3BF4-91F9-E2FF-4E6580A8457E}"/>
              </a:ext>
            </a:extLst>
          </p:cNvPr>
          <p:cNvSpPr/>
          <p:nvPr/>
        </p:nvSpPr>
        <p:spPr>
          <a:xfrm rot="4204331">
            <a:off x="5425636" y="4516684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Pfeil: nach rechts 41">
            <a:extLst>
              <a:ext uri="{FF2B5EF4-FFF2-40B4-BE49-F238E27FC236}">
                <a16:creationId xmlns:a16="http://schemas.microsoft.com/office/drawing/2014/main" id="{6211409A-F2D9-90D9-84CA-0A5404CD14D5}"/>
              </a:ext>
            </a:extLst>
          </p:cNvPr>
          <p:cNvSpPr/>
          <p:nvPr/>
        </p:nvSpPr>
        <p:spPr>
          <a:xfrm rot="18470928">
            <a:off x="6491015" y="4590806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Pfeil: nach rechts 43">
            <a:extLst>
              <a:ext uri="{FF2B5EF4-FFF2-40B4-BE49-F238E27FC236}">
                <a16:creationId xmlns:a16="http://schemas.microsoft.com/office/drawing/2014/main" id="{4876B1E2-A6EA-DCDA-2701-FD8A01285CEC}"/>
              </a:ext>
            </a:extLst>
          </p:cNvPr>
          <p:cNvSpPr/>
          <p:nvPr/>
        </p:nvSpPr>
        <p:spPr>
          <a:xfrm rot="1132017">
            <a:off x="6383388" y="3270154"/>
            <a:ext cx="1444340" cy="1916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Pfeil: nach rechts 45">
            <a:extLst>
              <a:ext uri="{FF2B5EF4-FFF2-40B4-BE49-F238E27FC236}">
                <a16:creationId xmlns:a16="http://schemas.microsoft.com/office/drawing/2014/main" id="{7B69800D-FF53-97A1-3F36-55F49202F610}"/>
              </a:ext>
            </a:extLst>
          </p:cNvPr>
          <p:cNvSpPr/>
          <p:nvPr/>
        </p:nvSpPr>
        <p:spPr>
          <a:xfrm rot="19614219">
            <a:off x="9399224" y="4823155"/>
            <a:ext cx="1231660" cy="1843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C6A17EBE-BBC7-54CC-D1CC-B9508C5784BC}"/>
              </a:ext>
            </a:extLst>
          </p:cNvPr>
          <p:cNvSpPr txBox="1"/>
          <p:nvPr/>
        </p:nvSpPr>
        <p:spPr>
          <a:xfrm>
            <a:off x="6884992" y="2180198"/>
            <a:ext cx="1024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Factory</a:t>
            </a:r>
            <a:br>
              <a:rPr lang="de-DE" b="1" dirty="0"/>
            </a:br>
            <a:r>
              <a:rPr lang="de-DE" b="1" dirty="0"/>
              <a:t>Owner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BEBE76E3-C97F-9153-721E-CAA71676ECD1}"/>
              </a:ext>
            </a:extLst>
          </p:cNvPr>
          <p:cNvSpPr txBox="1"/>
          <p:nvPr/>
        </p:nvSpPr>
        <p:spPr>
          <a:xfrm>
            <a:off x="880292" y="3967756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CAD Software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A91C4094-F409-9A8E-93FA-E2ED2C74BCBC}"/>
              </a:ext>
            </a:extLst>
          </p:cNvPr>
          <p:cNvSpPr txBox="1"/>
          <p:nvPr/>
        </p:nvSpPr>
        <p:spPr>
          <a:xfrm>
            <a:off x="1724031" y="5110172"/>
            <a:ext cx="186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ECAD Software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153C0144-F944-1925-7C5E-2BD14D164FE5}"/>
              </a:ext>
            </a:extLst>
          </p:cNvPr>
          <p:cNvSpPr txBox="1"/>
          <p:nvPr/>
        </p:nvSpPr>
        <p:spPr>
          <a:xfrm>
            <a:off x="3471036" y="595928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PLC </a:t>
            </a:r>
            <a:r>
              <a:rPr lang="de-DE" b="1" dirty="0" err="1"/>
              <a:t>Programming</a:t>
            </a:r>
            <a:endParaRPr lang="de-DE" b="1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65738C3D-5540-A6E1-E7C6-7FE6717842BA}"/>
              </a:ext>
            </a:extLst>
          </p:cNvPr>
          <p:cNvSpPr txBox="1"/>
          <p:nvPr/>
        </p:nvSpPr>
        <p:spPr>
          <a:xfrm>
            <a:off x="5815042" y="5956027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Purchasing</a:t>
            </a:r>
            <a:endParaRPr lang="de-DE" b="1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C2AA5FC6-2D75-7CB0-543B-A1DAA3B0C617}"/>
              </a:ext>
            </a:extLst>
          </p:cNvPr>
          <p:cNvSpPr txBox="1"/>
          <p:nvPr/>
        </p:nvSpPr>
        <p:spPr>
          <a:xfrm>
            <a:off x="8050111" y="5831139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Commissioning</a:t>
            </a:r>
            <a:endParaRPr lang="de-DE" b="1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0B83663F-B420-D143-262E-E692BAC0ACB0}"/>
              </a:ext>
            </a:extLst>
          </p:cNvPr>
          <p:cNvSpPr txBox="1"/>
          <p:nvPr/>
        </p:nvSpPr>
        <p:spPr>
          <a:xfrm>
            <a:off x="10174314" y="4730650"/>
            <a:ext cx="2100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Running </a:t>
            </a:r>
            <a:r>
              <a:rPr lang="de-DE" b="1" dirty="0" err="1"/>
              <a:t>Machine</a:t>
            </a:r>
            <a:endParaRPr lang="de-DE" b="1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69F2698B-1801-75CC-740E-5703D6175D9B}"/>
              </a:ext>
            </a:extLst>
          </p:cNvPr>
          <p:cNvSpPr txBox="1"/>
          <p:nvPr/>
        </p:nvSpPr>
        <p:spPr>
          <a:xfrm>
            <a:off x="2599325" y="2676127"/>
            <a:ext cx="1354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Requirements</a:t>
            </a:r>
            <a:endParaRPr lang="de-DE" sz="1400" dirty="0"/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1D38882B-46FB-44CC-805A-CDB94EDE39FA}"/>
              </a:ext>
            </a:extLst>
          </p:cNvPr>
          <p:cNvSpPr txBox="1"/>
          <p:nvPr/>
        </p:nvSpPr>
        <p:spPr>
          <a:xfrm>
            <a:off x="2744598" y="3593136"/>
            <a:ext cx="1135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CAD Model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521D09AB-5FF0-D2F3-7681-9A32C100875D}"/>
              </a:ext>
            </a:extLst>
          </p:cNvPr>
          <p:cNvSpPr txBox="1"/>
          <p:nvPr/>
        </p:nvSpPr>
        <p:spPr>
          <a:xfrm>
            <a:off x="3414089" y="4494765"/>
            <a:ext cx="1207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CAD + ECAD</a:t>
            </a:r>
            <a:br>
              <a:rPr lang="de-DE" sz="1400" dirty="0"/>
            </a:br>
            <a:r>
              <a:rPr lang="de-DE" sz="1400" dirty="0"/>
              <a:t>Model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8DD5254B-2416-9247-660F-DBDE96A1C7E2}"/>
              </a:ext>
            </a:extLst>
          </p:cNvPr>
          <p:cNvSpPr txBox="1"/>
          <p:nvPr/>
        </p:nvSpPr>
        <p:spPr>
          <a:xfrm rot="17629780">
            <a:off x="4350870" y="4481499"/>
            <a:ext cx="1992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CAD+ECAD+PLC </a:t>
            </a:r>
            <a:r>
              <a:rPr lang="de-DE" sz="1200" dirty="0" err="1"/>
              <a:t>Program</a:t>
            </a:r>
            <a:endParaRPr lang="de-DE" sz="1200" dirty="0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DD02274A-364A-7870-F6C6-49E3C2E80100}"/>
              </a:ext>
            </a:extLst>
          </p:cNvPr>
          <p:cNvSpPr txBox="1"/>
          <p:nvPr/>
        </p:nvSpPr>
        <p:spPr>
          <a:xfrm rot="4155318">
            <a:off x="5741829" y="4683479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BOM</a:t>
            </a: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553E7115-4035-33A3-F246-328DB4139999}"/>
              </a:ext>
            </a:extLst>
          </p:cNvPr>
          <p:cNvSpPr txBox="1"/>
          <p:nvPr/>
        </p:nvSpPr>
        <p:spPr>
          <a:xfrm rot="18502147">
            <a:off x="7186327" y="4607468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Parts</a:t>
            </a:r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75AB575E-9125-439D-2387-0D383116F819}"/>
              </a:ext>
            </a:extLst>
          </p:cNvPr>
          <p:cNvSpPr txBox="1"/>
          <p:nvPr/>
        </p:nvSpPr>
        <p:spPr>
          <a:xfrm rot="1144612">
            <a:off x="6243949" y="3435316"/>
            <a:ext cx="1492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CAD + ECAD + PLC</a:t>
            </a:r>
          </a:p>
        </p:txBody>
      </p:sp>
      <p:pic>
        <p:nvPicPr>
          <p:cNvPr id="7" name="Grafik 6" descr="Künstliche Intelligenz mit einfarbiger Füllung">
            <a:extLst>
              <a:ext uri="{FF2B5EF4-FFF2-40B4-BE49-F238E27FC236}">
                <a16:creationId xmlns:a16="http://schemas.microsoft.com/office/drawing/2014/main" id="{51A07794-F8F5-ED28-E4A4-1A5EC6DAB5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406" y="2300186"/>
            <a:ext cx="914400" cy="9144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B4940139-E5F9-1BC3-CD7A-502ED8B81130}"/>
              </a:ext>
            </a:extLst>
          </p:cNvPr>
          <p:cNvSpPr txBox="1"/>
          <p:nvPr/>
        </p:nvSpPr>
        <p:spPr>
          <a:xfrm>
            <a:off x="5192827" y="3088575"/>
            <a:ext cx="1040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Agentic</a:t>
            </a:r>
            <a:br>
              <a:rPr lang="de-DE" b="1" dirty="0"/>
            </a:br>
            <a:r>
              <a:rPr lang="de-DE" b="1" dirty="0"/>
              <a:t>AI</a:t>
            </a:r>
          </a:p>
        </p:txBody>
      </p:sp>
      <p:pic>
        <p:nvPicPr>
          <p:cNvPr id="14" name="Grafik 13" descr="Roboter mit einfarbiger Füllung">
            <a:extLst>
              <a:ext uri="{FF2B5EF4-FFF2-40B4-BE49-F238E27FC236}">
                <a16:creationId xmlns:a16="http://schemas.microsoft.com/office/drawing/2014/main" id="{64053C54-04D8-9EE4-2D86-C19EB48071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10018" y="2905421"/>
            <a:ext cx="914400" cy="91440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011C20FA-5C05-E44A-932C-6703CFDFBFE6}"/>
              </a:ext>
            </a:extLst>
          </p:cNvPr>
          <p:cNvSpPr txBox="1"/>
          <p:nvPr/>
        </p:nvSpPr>
        <p:spPr>
          <a:xfrm>
            <a:off x="7751791" y="3757084"/>
            <a:ext cx="1367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Humanoid</a:t>
            </a:r>
            <a:br>
              <a:rPr lang="de-DE" b="1" dirty="0"/>
            </a:br>
            <a:r>
              <a:rPr lang="de-DE" b="1" dirty="0" err="1"/>
              <a:t>Workforce</a:t>
            </a:r>
            <a:endParaRPr lang="de-DE" b="1" dirty="0"/>
          </a:p>
        </p:txBody>
      </p:sp>
      <p:sp>
        <p:nvSpPr>
          <p:cNvPr id="22" name="Pfeil: nach rechts 21">
            <a:extLst>
              <a:ext uri="{FF2B5EF4-FFF2-40B4-BE49-F238E27FC236}">
                <a16:creationId xmlns:a16="http://schemas.microsoft.com/office/drawing/2014/main" id="{BC645DA8-43D1-67B5-0F65-F29B2DF4BA4B}"/>
              </a:ext>
            </a:extLst>
          </p:cNvPr>
          <p:cNvSpPr/>
          <p:nvPr/>
        </p:nvSpPr>
        <p:spPr>
          <a:xfrm rot="3386060">
            <a:off x="8351968" y="4632278"/>
            <a:ext cx="731975" cy="1799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Pfeil: nach rechts 26">
            <a:extLst>
              <a:ext uri="{FF2B5EF4-FFF2-40B4-BE49-F238E27FC236}">
                <a16:creationId xmlns:a16="http://schemas.microsoft.com/office/drawing/2014/main" id="{942EBCAF-F745-928D-BED1-057C5D3F1CA5}"/>
              </a:ext>
            </a:extLst>
          </p:cNvPr>
          <p:cNvSpPr/>
          <p:nvPr/>
        </p:nvSpPr>
        <p:spPr>
          <a:xfrm rot="10312175">
            <a:off x="6009399" y="2382268"/>
            <a:ext cx="927708" cy="176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4BCF224D-63BF-ED39-B7C3-E73035377547}"/>
              </a:ext>
            </a:extLst>
          </p:cNvPr>
          <p:cNvSpPr txBox="1"/>
          <p:nvPr/>
        </p:nvSpPr>
        <p:spPr>
          <a:xfrm rot="21106499">
            <a:off x="5721267" y="2028885"/>
            <a:ext cx="1384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Requirements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911536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2FA778E-F9FB-387B-9660-63EEB7453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DE26-2844-4988-9C0E-17FE28DA2116}" type="slidenum">
              <a:rPr lang="de-DE" smtClean="0"/>
              <a:t>11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23D2A2D-5815-739D-1619-3974008C7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494" y="188075"/>
            <a:ext cx="10550525" cy="1053537"/>
          </a:xfrm>
        </p:spPr>
        <p:txBody>
          <a:bodyPr>
            <a:normAutofit/>
          </a:bodyPr>
          <a:lstStyle/>
          <a:p>
            <a:r>
              <a:rPr lang="en-US" dirty="0"/>
              <a:t>Discussion</a:t>
            </a:r>
            <a:endParaRPr lang="de-DE" sz="360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39227F-0900-35EF-DEC5-1A8EF8E034B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1E47ABD-462B-46D8-9A58-FF0EF795710F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D52E15-F793-90B8-10EA-C839169054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AutomationML e.V. | office@automationml.org</a:t>
            </a:r>
            <a:endParaRPr lang="de-DE"/>
          </a:p>
        </p:txBody>
      </p:sp>
      <p:pic>
        <p:nvPicPr>
          <p:cNvPr id="7170" name="Picture 2" descr="Tips for Managing the Q&amp;A Part of Your Presentation — Mel Sherwood">
            <a:extLst>
              <a:ext uri="{FF2B5EF4-FFF2-40B4-BE49-F238E27FC236}">
                <a16:creationId xmlns:a16="http://schemas.microsoft.com/office/drawing/2014/main" id="{B86F743B-C892-4C2B-B511-FF65CC1D5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2854604"/>
            <a:ext cx="5181600" cy="345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5210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IAMOND_weiss">
  <a:themeElements>
    <a:clrScheme name="Diamond">
      <a:dk1>
        <a:srgbClr val="000000"/>
      </a:dk1>
      <a:lt1>
        <a:srgbClr val="FFFFFF"/>
      </a:lt1>
      <a:dk2>
        <a:srgbClr val="010001"/>
      </a:dk2>
      <a:lt2>
        <a:srgbClr val="FEFEFF"/>
      </a:lt2>
      <a:accent1>
        <a:srgbClr val="1C89FE"/>
      </a:accent1>
      <a:accent2>
        <a:srgbClr val="1C89FE"/>
      </a:accent2>
      <a:accent3>
        <a:srgbClr val="1C89FE"/>
      </a:accent3>
      <a:accent4>
        <a:srgbClr val="1C89FE"/>
      </a:accent4>
      <a:accent5>
        <a:srgbClr val="1C89FE"/>
      </a:accent5>
      <a:accent6>
        <a:srgbClr val="1C89FE"/>
      </a:accent6>
      <a:hlink>
        <a:srgbClr val="1C89FE"/>
      </a:hlink>
      <a:folHlink>
        <a:srgbClr val="1C89FE"/>
      </a:folHlink>
    </a:clrScheme>
    <a:fontScheme name="Diamond">
      <a:majorFont>
        <a:latin typeface="Jura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1EC7E854-5A65-A748-ADA5-1FBEE9006757}" vid="{7DBCB6C7-D40F-CE43-B5B0-09C06222E095}"/>
    </a:ext>
  </a:extLst>
</a:theme>
</file>

<file path=ppt/theme/theme2.xml><?xml version="1.0" encoding="utf-8"?>
<a:theme xmlns:a="http://schemas.openxmlformats.org/drawingml/2006/main" name="Factory-X">
  <a:themeElements>
    <a:clrScheme name="Custom 1">
      <a:dk1>
        <a:srgbClr val="000000"/>
      </a:dk1>
      <a:lt1>
        <a:srgbClr val="FFFFFF"/>
      </a:lt1>
      <a:dk2>
        <a:srgbClr val="4D4D4D"/>
      </a:dk2>
      <a:lt2>
        <a:srgbClr val="D8D8D8"/>
      </a:lt2>
      <a:accent1>
        <a:srgbClr val="1D71B8"/>
      </a:accent1>
      <a:accent2>
        <a:srgbClr val="36A9E1"/>
      </a:accent2>
      <a:accent3>
        <a:srgbClr val="6CFFFF"/>
      </a:accent3>
      <a:accent4>
        <a:srgbClr val="606800"/>
      </a:accent4>
      <a:accent5>
        <a:srgbClr val="C1D100"/>
      </a:accent5>
      <a:accent6>
        <a:srgbClr val="88959B"/>
      </a:accent6>
      <a:hlink>
        <a:srgbClr val="467886"/>
      </a:hlink>
      <a:folHlink>
        <a:srgbClr val="96607D"/>
      </a:folHlink>
    </a:clrScheme>
    <a:fontScheme name="Factory-X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2248d9-1748-46ba-a98e-edcefd326310">
      <Terms xmlns="http://schemas.microsoft.com/office/infopath/2007/PartnerControls"/>
    </lcf76f155ced4ddcb4097134ff3c332f>
    <TaxCatchAll xmlns="924ebac5-7418-4c18-9134-9cccbee2e94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02283CEEF0B74E8B9B16FAE44D8CBE" ma:contentTypeVersion="15" ma:contentTypeDescription="Ein neues Dokument erstellen." ma:contentTypeScope="" ma:versionID="044898977be4741527c438a2cf6866e6">
  <xsd:schema xmlns:xsd="http://www.w3.org/2001/XMLSchema" xmlns:xs="http://www.w3.org/2001/XMLSchema" xmlns:p="http://schemas.microsoft.com/office/2006/metadata/properties" xmlns:ns2="ef2248d9-1748-46ba-a98e-edcefd326310" xmlns:ns3="924ebac5-7418-4c18-9134-9cccbee2e947" targetNamespace="http://schemas.microsoft.com/office/2006/metadata/properties" ma:root="true" ma:fieldsID="71bbebbeaae5b8172384d7df1cb9dba6" ns2:_="" ns3:_="">
    <xsd:import namespace="ef2248d9-1748-46ba-a98e-edcefd326310"/>
    <xsd:import namespace="924ebac5-7418-4c18-9134-9cccbee2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2248d9-1748-46ba-a98e-edcefd3263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be962fe2-9ef5-4eca-91c1-bbdb7bf944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4ebac5-7418-4c18-9134-9cccbee2e9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8da0e8-b8fb-4036-ae6a-65848db8dec8}" ma:internalName="TaxCatchAll" ma:showField="CatchAllData" ma:web="924ebac5-7418-4c18-9134-9cccbee2e9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0EF695-362D-4A7A-83D1-21CE087E0865}">
  <ds:schemaRefs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924ebac5-7418-4c18-9134-9cccbee2e947"/>
    <ds:schemaRef ds:uri="ef2248d9-1748-46ba-a98e-edcefd32631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930099A-BE2D-457C-8142-3713A325D0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4590BB-4CAF-4C4B-98C6-C4E18C4E9B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2248d9-1748-46ba-a98e-edcefd326310"/>
    <ds:schemaRef ds:uri="924ebac5-7418-4c18-9134-9cccbee2e9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diamond_template_presentation</Template>
  <TotalTime>0</TotalTime>
  <Words>602</Words>
  <Application>Microsoft Office PowerPoint</Application>
  <PresentationFormat>Breitbild</PresentationFormat>
  <Paragraphs>163</Paragraphs>
  <Slides>11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0" baseType="lpstr">
      <vt:lpstr>Arial</vt:lpstr>
      <vt:lpstr>Bahnschrift</vt:lpstr>
      <vt:lpstr>Bahnschrift Light</vt:lpstr>
      <vt:lpstr>Bahnschrift SemiLight</vt:lpstr>
      <vt:lpstr>Calibri</vt:lpstr>
      <vt:lpstr>Wingdings</vt:lpstr>
      <vt:lpstr>DIAMOND_weiss</vt:lpstr>
      <vt:lpstr>Factory-X</vt:lpstr>
      <vt:lpstr>think-cell Folie</vt:lpstr>
      <vt:lpstr>Manufacturing-X and AutomationML</vt:lpstr>
      <vt:lpstr>Factory-X Kernel Systemic approach to „Manufacturing-X“</vt:lpstr>
      <vt:lpstr>11 Use Cases of Factory-X</vt:lpstr>
      <vt:lpstr>The Engineering Use Case in Factory-X</vt:lpstr>
      <vt:lpstr>Integrated Toolchains &amp; Collaborative Engineering</vt:lpstr>
      <vt:lpstr>Workstream 3 (SIM) Focused Usage View and Selected Technologies</vt:lpstr>
      <vt:lpstr>The role of AutomationML in engineering</vt:lpstr>
      <vt:lpstr>The future of industrial engineering?</vt:lpstr>
      <vt:lpstr>The future of industrial engineering?</vt:lpstr>
      <vt:lpstr>The future of industrial engineering?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Title</dc:title>
  <dc:creator>Kevin Hansch</dc:creator>
  <cp:lastModifiedBy>Andreas Graf Gatterburg</cp:lastModifiedBy>
  <cp:revision>309</cp:revision>
  <cp:lastPrinted>2022-12-07T08:37:10Z</cp:lastPrinted>
  <dcterms:created xsi:type="dcterms:W3CDTF">2024-03-04T13:05:37Z</dcterms:created>
  <dcterms:modified xsi:type="dcterms:W3CDTF">2026-09-23T05:46:02Z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d258917-277f-42cd-a3cd-14c4e9ee58bc_Name">
    <vt:lpwstr>restricted</vt:lpwstr>
  </property>
  <property fmtid="{D5CDD505-2E9C-101B-9397-08002B2CF9AE}" pid="3" name="MediaServiceImageTags">
    <vt:lpwstr/>
  </property>
  <property fmtid="{D5CDD505-2E9C-101B-9397-08002B2CF9AE}" pid="4" name="ContentTypeId">
    <vt:lpwstr>0x0101002502283CEEF0B74E8B9B16FAE44D8CBE</vt:lpwstr>
  </property>
  <property fmtid="{D5CDD505-2E9C-101B-9397-08002B2CF9AE}" pid="5" name="MSIP_Label_9d258917-277f-42cd-a3cd-14c4e9ee58bc_ActionId">
    <vt:lpwstr>121a5550-01f5-4417-b7e8-eabf3a8cc165</vt:lpwstr>
  </property>
  <property fmtid="{D5CDD505-2E9C-101B-9397-08002B2CF9AE}" pid="6" name="MSIP_Label_9d258917-277f-42cd-a3cd-14c4e9ee58bc_SetDate">
    <vt:lpwstr>2023-01-04T09:23:43Z</vt:lpwstr>
  </property>
  <property fmtid="{D5CDD505-2E9C-101B-9397-08002B2CF9AE}" pid="7" name="MSIP_Label_9d258917-277f-42cd-a3cd-14c4e9ee58bc_Method">
    <vt:lpwstr>Standard</vt:lpwstr>
  </property>
  <property fmtid="{D5CDD505-2E9C-101B-9397-08002B2CF9AE}" pid="8" name="MSIP_Label_9d258917-277f-42cd-a3cd-14c4e9ee58bc_SiteId">
    <vt:lpwstr>38ae3bcd-9579-4fd4-adda-b42e1495d55a</vt:lpwstr>
  </property>
  <property fmtid="{D5CDD505-2E9C-101B-9397-08002B2CF9AE}" pid="9" name="Document_Confidentiality">
    <vt:lpwstr>Restricted</vt:lpwstr>
  </property>
  <property fmtid="{D5CDD505-2E9C-101B-9397-08002B2CF9AE}" pid="10" name="MSIP_Label_9d258917-277f-42cd-a3cd-14c4e9ee58bc_ContentBits">
    <vt:lpwstr>0</vt:lpwstr>
  </property>
  <property fmtid="{D5CDD505-2E9C-101B-9397-08002B2CF9AE}" pid="11" name="MSIP_Label_9d258917-277f-42cd-a3cd-14c4e9ee58bc_Enabled">
    <vt:lpwstr>true</vt:lpwstr>
  </property>
</Properties>
</file>